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9" r:id="rId13"/>
    <p:sldId id="267" r:id="rId14"/>
    <p:sldId id="268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8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13BB39-E50D-42AC-A5F5-72739CA04687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Biochemistry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E15275-1ED6-4E6D-B93C-0E977CCC2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DE33C0-21FB-465D-8CD9-BC71226724BC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Biochemistry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899E4-816E-47F2-BE65-F8BADCB3C4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899E4-816E-47F2-BE65-F8BADCB3C49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Biochemistry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65B0D-D474-421B-81AB-14E923468FC2}" type="datetime1">
              <a:rPr lang="en-US" smtClean="0"/>
              <a:pPr/>
              <a:t>1/27/2018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Biochemistry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56636CA-11D9-4F42-BFE4-063228C862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8881F-B57E-41F8-8E0D-80188A436C28}" type="datetime1">
              <a:rPr lang="en-US" smtClean="0"/>
              <a:pPr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Biochemistry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36CA-11D9-4F42-BFE4-063228C862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54D6E-1A15-49D5-92BE-51F56CA238E0}" type="datetime1">
              <a:rPr lang="en-US" smtClean="0"/>
              <a:pPr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Biochemistry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36CA-11D9-4F42-BFE4-063228C862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07189-C052-4C27-9DBD-E7DFAD28A275}" type="datetime1">
              <a:rPr lang="en-US" smtClean="0"/>
              <a:pPr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Biochemistry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36CA-11D9-4F42-BFE4-063228C862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D186-B1E8-4A8F-BE40-F6BDD2D607D7}" type="datetime1">
              <a:rPr lang="en-US" smtClean="0"/>
              <a:pPr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en-US" smtClean="0"/>
              <a:t>Biochemistry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56636CA-11D9-4F42-BFE4-063228C862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74723-8B24-438F-B562-542478ECDD30}" type="datetime1">
              <a:rPr lang="en-US" smtClean="0"/>
              <a:pPr/>
              <a:t>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Biochemistry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36CA-11D9-4F42-BFE4-063228C862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208FE-4039-4D8E-9FEA-4242041798ED}" type="datetime1">
              <a:rPr lang="en-US" smtClean="0"/>
              <a:pPr/>
              <a:t>1/27/2018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Biochemistry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36CA-11D9-4F42-BFE4-063228C862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9313D-C221-4711-84A0-CB980C8D628F}" type="datetime1">
              <a:rPr lang="en-US" smtClean="0"/>
              <a:pPr/>
              <a:t>1/27/2018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Biochemistry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36CA-11D9-4F42-BFE4-063228C862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6632C-5FA7-4CCC-81AB-C2B481FAADEE}" type="datetime1">
              <a:rPr lang="en-US" smtClean="0"/>
              <a:pPr/>
              <a:t>1/27/2018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Biochemistry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36CA-11D9-4F42-BFE4-063228C862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9D9F9-345E-4158-9648-0E28B8A7FA06}" type="datetime1">
              <a:rPr lang="en-US" smtClean="0"/>
              <a:pPr/>
              <a:t>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Biochemistry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36CA-11D9-4F42-BFE4-063228C862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7B675-6650-4E00-B22F-58E28465E6B2}" type="datetime1">
              <a:rPr lang="en-US" smtClean="0"/>
              <a:pPr/>
              <a:t>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en-US" smtClean="0"/>
              <a:t>Biochemistry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56636CA-11D9-4F42-BFE4-063228C862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99CB9FA-068B-48CF-8AFA-0CC86F7D2B96}" type="datetime1">
              <a:rPr lang="en-US" smtClean="0"/>
              <a:pPr/>
              <a:t>1/27/2018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Biochemistry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56636CA-11D9-4F42-BFE4-063228C862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600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Prepared by: Prof. Sanjay A. Nagdev</a:t>
            </a:r>
          </a:p>
          <a:p>
            <a:endParaRPr lang="en-US" sz="1800" dirty="0" smtClean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endParaRPr lang="en-US" sz="1800" dirty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Department Of Quality Assurance</a:t>
            </a:r>
          </a:p>
          <a:p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K.Y.D.S.C.T’s College of pharmacy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36CA-11D9-4F42-BFE4-063228C86231}" type="slidenum">
              <a:rPr lang="en-US" smtClean="0">
                <a:solidFill>
                  <a:schemeClr val="tx1"/>
                </a:solidFill>
              </a:rPr>
              <a:pPr/>
              <a:t>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447800"/>
            <a:ext cx="7772400" cy="1470025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Chapter : 6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Vitamins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Biochemistry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Biochemistry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36CA-11D9-4F42-BFE4-063228C8623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533400" y="609600"/>
            <a:ext cx="8153400" cy="5410200"/>
          </a:xfrm>
        </p:spPr>
        <p:txBody>
          <a:bodyPr/>
          <a:lstStyle/>
          <a:p>
            <a:r>
              <a:rPr lang="en-US" b="1" dirty="0" smtClean="0"/>
              <a:t>Deficiency: results in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Anti-sterility (Infertility)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increased WBC count(Blood anemia)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Increased excretion of  ribose(Sugar) in urine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Increased Concentration of DNA and RNA in Bone Marrow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Biochemistry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36CA-11D9-4F42-BFE4-063228C8623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533400" y="457200"/>
            <a:ext cx="8153400" cy="5562600"/>
          </a:xfrm>
        </p:spPr>
        <p:txBody>
          <a:bodyPr/>
          <a:lstStyle/>
          <a:p>
            <a:r>
              <a:rPr lang="en-US" b="1" dirty="0" smtClean="0"/>
              <a:t>Structure of  Vitamin K: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dirty="0" smtClean="0"/>
          </a:p>
          <a:p>
            <a:r>
              <a:rPr lang="en-US" dirty="0" smtClean="0"/>
              <a:t>Also Called as Blood Clotting Factor.</a:t>
            </a:r>
          </a:p>
          <a:p>
            <a:r>
              <a:rPr lang="en-US" b="1" dirty="0" smtClean="0"/>
              <a:t>Sources: </a:t>
            </a:r>
            <a:r>
              <a:rPr lang="en-US" dirty="0" smtClean="0"/>
              <a:t>Cereals, Carrot tops, Spinach, Fish  etc.</a:t>
            </a:r>
          </a:p>
          <a:p>
            <a:r>
              <a:rPr lang="en-US" b="1" dirty="0" smtClean="0"/>
              <a:t>Deficiency: </a:t>
            </a:r>
            <a:r>
              <a:rPr lang="en-US" dirty="0" smtClean="0"/>
              <a:t>Hemorrhagic disease in New Born, increased blood clotting time.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919" y="1295400"/>
            <a:ext cx="4073704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219200"/>
            <a:ext cx="366712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Biochemistry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36CA-11D9-4F42-BFE4-063228C8623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09600" y="2209800"/>
            <a:ext cx="8001000" cy="1447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7200" dirty="0" smtClean="0">
                <a:solidFill>
                  <a:srgbClr val="FF0000"/>
                </a:solidFill>
              </a:rPr>
              <a:t>Water soluble vitamins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Biochemistry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36CA-11D9-4F42-BFE4-063228C8623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533400" y="609600"/>
            <a:ext cx="8153400" cy="5410200"/>
          </a:xfrm>
        </p:spPr>
        <p:txBody>
          <a:bodyPr/>
          <a:lstStyle/>
          <a:p>
            <a:r>
              <a:rPr lang="en-US" b="1" dirty="0" smtClean="0"/>
              <a:t>Structure of Vitamin C: (Ascorbic acid)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pPr>
              <a:buNone/>
            </a:pPr>
            <a:r>
              <a:rPr lang="en-US" sz="2000" b="1" dirty="0" smtClean="0"/>
              <a:t>                                           </a:t>
            </a:r>
          </a:p>
          <a:p>
            <a:pPr>
              <a:buNone/>
            </a:pPr>
            <a:r>
              <a:rPr lang="en-US" sz="2000" b="1" dirty="0" smtClean="0"/>
              <a:t>                                               Ascorbic acid</a:t>
            </a:r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r>
              <a:rPr lang="en-US" sz="2400" b="1" dirty="0" smtClean="0"/>
              <a:t>    Sources: </a:t>
            </a:r>
            <a:r>
              <a:rPr lang="en-US" sz="2400" dirty="0" smtClean="0"/>
              <a:t>found in Indian gooseberries, blueberries, citrus fruits, tomatoes, red and green vegetables. </a:t>
            </a:r>
          </a:p>
          <a:p>
            <a:pPr>
              <a:buNone/>
            </a:pPr>
            <a:endParaRPr lang="en-US" sz="24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295400"/>
            <a:ext cx="3996844" cy="248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Biochemistry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36CA-11D9-4F42-BFE4-063228C8623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09600" y="457200"/>
            <a:ext cx="8077200" cy="55626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b="1" dirty="0" smtClean="0"/>
              <a:t>Uses: </a:t>
            </a:r>
          </a:p>
          <a:p>
            <a:r>
              <a:rPr lang="en-US" dirty="0" smtClean="0"/>
              <a:t> </a:t>
            </a:r>
            <a:r>
              <a:rPr lang="en-GB" sz="2900" dirty="0" smtClean="0"/>
              <a:t>Involved in the synthesis of collagen </a:t>
            </a:r>
          </a:p>
          <a:p>
            <a:r>
              <a:rPr lang="en-GB" sz="2900" dirty="0" smtClean="0"/>
              <a:t> major component of ligaments, tendons, cartilages and skin.</a:t>
            </a:r>
            <a:endParaRPr lang="en-US" sz="2900" dirty="0" smtClean="0"/>
          </a:p>
          <a:p>
            <a:r>
              <a:rPr lang="en-US" sz="2900" dirty="0" smtClean="0"/>
              <a:t>Phagocyte function</a:t>
            </a:r>
          </a:p>
          <a:p>
            <a:r>
              <a:rPr lang="en-US" sz="2900" dirty="0" smtClean="0"/>
              <a:t>Increases the production of Anti-bodies.</a:t>
            </a:r>
          </a:p>
          <a:p>
            <a:r>
              <a:rPr lang="en-GB" sz="2900" dirty="0" smtClean="0"/>
              <a:t>Involved in tyrosine metabolism.</a:t>
            </a:r>
          </a:p>
          <a:p>
            <a:r>
              <a:rPr lang="en-GB" sz="2900" dirty="0" smtClean="0"/>
              <a:t>Increases the absorption of Iron.</a:t>
            </a:r>
          </a:p>
          <a:p>
            <a:r>
              <a:rPr lang="en-GB" sz="2900" dirty="0" smtClean="0"/>
              <a:t>Prevents cataract</a:t>
            </a:r>
          </a:p>
          <a:p>
            <a:endParaRPr lang="en-GB" sz="2400" dirty="0" smtClean="0"/>
          </a:p>
          <a:p>
            <a:pPr>
              <a:buNone/>
            </a:pPr>
            <a:r>
              <a:rPr lang="en-GB" sz="2400" b="1" dirty="0" smtClean="0"/>
              <a:t>Deficiency: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Fatigue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personality changes 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decline in psychomotor performance and motivation.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Vitamin C deficiency over 3-5 months results in </a:t>
            </a:r>
            <a:r>
              <a:rPr lang="en-US" sz="2800" i="1" dirty="0" smtClean="0"/>
              <a:t>symptomatic </a:t>
            </a:r>
            <a:r>
              <a:rPr lang="cs-CZ" sz="2800" i="1" dirty="0" smtClean="0"/>
              <a:t>s</a:t>
            </a:r>
            <a:r>
              <a:rPr lang="en-US" sz="2800" i="1" dirty="0" smtClean="0"/>
              <a:t>curvy</a:t>
            </a:r>
            <a:r>
              <a:rPr lang="cs-CZ" sz="2800" i="1" dirty="0" smtClean="0"/>
              <a:t>.</a:t>
            </a:r>
            <a:endParaRPr lang="en-US" sz="2800" i="1" dirty="0" smtClean="0"/>
          </a:p>
          <a:p>
            <a:pPr>
              <a:lnSpc>
                <a:spcPct val="120000"/>
              </a:lnSpc>
            </a:pPr>
            <a:r>
              <a:rPr lang="en-US" sz="2800" dirty="0" smtClean="0"/>
              <a:t>Scurvy leads to spongy gums, and bleeding from all mucous membranes. </a:t>
            </a:r>
            <a:endParaRPr lang="cs-CZ" sz="2800" dirty="0" smtClean="0"/>
          </a:p>
          <a:p>
            <a:pPr>
              <a:lnSpc>
                <a:spcPct val="120000"/>
              </a:lnSpc>
            </a:pPr>
            <a:r>
              <a:rPr lang="en-US" sz="2800" dirty="0" smtClean="0"/>
              <a:t>In advanced scurvy there are loss of teeth. 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Severe scurvy may progress to  jaundice, fever and death. </a:t>
            </a:r>
          </a:p>
          <a:p>
            <a:pPr>
              <a:lnSpc>
                <a:spcPct val="120000"/>
              </a:lnSpc>
            </a:pPr>
            <a:endParaRPr lang="en-US" dirty="0" smtClean="0"/>
          </a:p>
          <a:p>
            <a:endParaRPr lang="en-US" dirty="0" smtClean="0"/>
          </a:p>
          <a:p>
            <a:endParaRPr lang="en-US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Biochemistry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36CA-11D9-4F42-BFE4-063228C8623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533400" y="381000"/>
            <a:ext cx="8153400" cy="5638800"/>
          </a:xfrm>
        </p:spPr>
        <p:txBody>
          <a:bodyPr>
            <a:normAutofit/>
          </a:bodyPr>
          <a:lstStyle/>
          <a:p>
            <a:r>
              <a:rPr lang="en-US" b="1" dirty="0" smtClean="0"/>
              <a:t>Structure Vitamin B1: (Thaimine)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pPr>
              <a:buNone/>
            </a:pPr>
            <a:r>
              <a:rPr lang="en-US" sz="2000" b="1" dirty="0" smtClean="0"/>
              <a:t>                                      Thaimine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Sources: </a:t>
            </a:r>
            <a:r>
              <a:rPr lang="cs-CZ" sz="2800" dirty="0" smtClean="0"/>
              <a:t>cereals</a:t>
            </a:r>
            <a:r>
              <a:rPr lang="en-US" sz="2800" dirty="0" smtClean="0"/>
              <a:t>, </a:t>
            </a:r>
            <a:r>
              <a:rPr lang="cs-CZ" sz="2800" dirty="0" smtClean="0"/>
              <a:t>meat</a:t>
            </a:r>
            <a:r>
              <a:rPr lang="en-US" sz="2800" dirty="0" smtClean="0"/>
              <a:t>, </a:t>
            </a:r>
            <a:r>
              <a:rPr lang="cs-CZ" sz="2800" dirty="0" smtClean="0"/>
              <a:t>yeast</a:t>
            </a:r>
            <a:r>
              <a:rPr lang="en-US" sz="2800" dirty="0" smtClean="0"/>
              <a:t>, </a:t>
            </a:r>
            <a:r>
              <a:rPr lang="cs-CZ" sz="2800" dirty="0" smtClean="0"/>
              <a:t>honey</a:t>
            </a:r>
            <a:r>
              <a:rPr lang="en-US" sz="2800" dirty="0" smtClean="0"/>
              <a:t>, </a:t>
            </a:r>
            <a:r>
              <a:rPr lang="cs-CZ" sz="2800" dirty="0" smtClean="0"/>
              <a:t>nuts</a:t>
            </a:r>
            <a:endParaRPr lang="en-US" sz="2800" dirty="0" smtClean="0"/>
          </a:p>
        </p:txBody>
      </p:sp>
      <p:pic>
        <p:nvPicPr>
          <p:cNvPr id="7" name="Picture 4" descr="thiamin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371600"/>
            <a:ext cx="3596078" cy="2086547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Biochemistry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36CA-11D9-4F42-BFE4-063228C8623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533400" y="685800"/>
            <a:ext cx="8153400" cy="5334000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/>
              <a:t>Uses:</a:t>
            </a:r>
            <a:r>
              <a:rPr lang="cs-CZ" sz="2400" b="1" dirty="0" smtClean="0"/>
              <a:t> </a:t>
            </a:r>
            <a:endParaRPr lang="en-US" sz="2400" b="1" dirty="0" smtClean="0"/>
          </a:p>
          <a:p>
            <a:r>
              <a:rPr lang="en-US" sz="2400" dirty="0" smtClean="0"/>
              <a:t>Co-enzyme for many enzymatic reactions</a:t>
            </a:r>
          </a:p>
          <a:p>
            <a:r>
              <a:rPr lang="en-US" sz="2400" dirty="0" smtClean="0"/>
              <a:t>Helps in saccharine metabolism </a:t>
            </a:r>
          </a:p>
          <a:p>
            <a:r>
              <a:rPr lang="en-US" sz="2400" dirty="0" smtClean="0"/>
              <a:t>Helps against tiredness 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b="1" dirty="0" smtClean="0"/>
              <a:t>Deficiency: </a:t>
            </a:r>
          </a:p>
          <a:p>
            <a:r>
              <a:rPr lang="en-US" sz="2400" dirty="0" smtClean="0"/>
              <a:t>leads to gastrointestinal upset</a:t>
            </a:r>
          </a:p>
          <a:p>
            <a:r>
              <a:rPr lang="en-US" sz="2400" dirty="0" smtClean="0"/>
              <a:t> weakness</a:t>
            </a:r>
          </a:p>
          <a:p>
            <a:r>
              <a:rPr lang="en-US" sz="2400" dirty="0" smtClean="0"/>
              <a:t>Degeneration of the cardiovascular system</a:t>
            </a:r>
          </a:p>
          <a:p>
            <a:r>
              <a:rPr lang="en-US" sz="2400" dirty="0" smtClean="0"/>
              <a:t>Beri-beri</a:t>
            </a:r>
          </a:p>
          <a:p>
            <a:endParaRPr lang="en-US" sz="2400" b="1" dirty="0" smtClean="0"/>
          </a:p>
          <a:p>
            <a:pPr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Biochemistry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36CA-11D9-4F42-BFE4-063228C8623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762000" y="381000"/>
            <a:ext cx="7924800" cy="5638800"/>
          </a:xfrm>
        </p:spPr>
        <p:txBody>
          <a:bodyPr/>
          <a:lstStyle/>
          <a:p>
            <a:r>
              <a:rPr lang="en-US" b="1" dirty="0" smtClean="0"/>
              <a:t>Structure of  Vitamin B2: (Riboflavin)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r>
              <a:rPr lang="en-US" sz="2000" b="1" dirty="0" smtClean="0"/>
              <a:t>                                            Riboflavin</a:t>
            </a:r>
          </a:p>
          <a:p>
            <a:pPr>
              <a:buNone/>
            </a:pPr>
            <a:r>
              <a:rPr lang="en-US" sz="2000" b="1" dirty="0" smtClean="0"/>
              <a:t>Vitamin B2 is related to an yellow colored water soluble pigment </a:t>
            </a:r>
            <a:r>
              <a:rPr lang="en-US" sz="2000" b="1" i="1" dirty="0" smtClean="0"/>
              <a:t>flavin</a:t>
            </a:r>
          </a:p>
          <a:p>
            <a:pPr>
              <a:buNone/>
            </a:pPr>
            <a:r>
              <a:rPr lang="en-US" sz="2400" b="1" dirty="0" smtClean="0"/>
              <a:t>Sources: </a:t>
            </a:r>
            <a:r>
              <a:rPr lang="en-US" sz="2400" dirty="0" smtClean="0"/>
              <a:t>vegetables, milk, egg white, meat etc.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295400"/>
            <a:ext cx="5724525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Biochemistry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36CA-11D9-4F42-BFE4-063228C86231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533400" y="609600"/>
            <a:ext cx="8001000" cy="5486400"/>
          </a:xfrm>
        </p:spPr>
        <p:txBody>
          <a:bodyPr>
            <a:normAutofit/>
          </a:bodyPr>
          <a:lstStyle/>
          <a:p>
            <a:r>
              <a:rPr lang="en-US" b="1" dirty="0" smtClean="0"/>
              <a:t>Deficiency:</a:t>
            </a:r>
          </a:p>
          <a:p>
            <a:r>
              <a:rPr lang="en-US" sz="2400" dirty="0" smtClean="0"/>
              <a:t> affects absorption in the intestine. </a:t>
            </a:r>
          </a:p>
          <a:p>
            <a:r>
              <a:rPr lang="en-US" sz="2400" dirty="0" smtClean="0"/>
              <a:t>The body not being able to use the vitamin. </a:t>
            </a:r>
          </a:p>
          <a:p>
            <a:r>
              <a:rPr lang="en-US" sz="2400" dirty="0" smtClean="0"/>
              <a:t>An increase in the excretion of the vitamin from the body.</a:t>
            </a:r>
          </a:p>
          <a:p>
            <a:r>
              <a:rPr lang="cs-CZ" sz="2400" dirty="0" smtClean="0"/>
              <a:t>C</a:t>
            </a:r>
            <a:r>
              <a:rPr lang="en-US" sz="2400" dirty="0" smtClean="0"/>
              <a:t>racked and red lips.</a:t>
            </a:r>
            <a:r>
              <a:rPr lang="cs-CZ" sz="2400" dirty="0" smtClean="0"/>
              <a:t> </a:t>
            </a:r>
          </a:p>
          <a:p>
            <a:r>
              <a:rPr lang="en-US" sz="2400" dirty="0" smtClean="0"/>
              <a:t>Inflammation of the lining of mouth and tongue.</a:t>
            </a:r>
          </a:p>
          <a:p>
            <a:r>
              <a:rPr lang="en-US" sz="2400" dirty="0" smtClean="0"/>
              <a:t>Dry and scaling skin</a:t>
            </a:r>
            <a:r>
              <a:rPr lang="cs-CZ" sz="2400" dirty="0" smtClean="0"/>
              <a:t>- keratitis, dermatitis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 iron-deficiency anemia</a:t>
            </a:r>
          </a:p>
          <a:p>
            <a:pPr>
              <a:buNone/>
            </a:pPr>
            <a:r>
              <a:rPr lang="en-US" sz="2400" b="1" dirty="0" smtClean="0"/>
              <a:t>Uses:</a:t>
            </a:r>
          </a:p>
          <a:p>
            <a:r>
              <a:rPr lang="en-US" sz="2400" dirty="0" smtClean="0"/>
              <a:t>Coenzyme</a:t>
            </a:r>
          </a:p>
          <a:p>
            <a:r>
              <a:rPr lang="en-US" sz="2400" dirty="0" smtClean="0"/>
              <a:t>Helps in redox reactions responsible for energy production</a:t>
            </a:r>
            <a:endParaRPr lang="en-US" sz="18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Biochemistry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36CA-11D9-4F42-BFE4-063228C86231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81000" y="533400"/>
            <a:ext cx="8305800" cy="5486400"/>
          </a:xfrm>
        </p:spPr>
        <p:txBody>
          <a:bodyPr/>
          <a:lstStyle/>
          <a:p>
            <a:r>
              <a:rPr lang="en-US" b="1" dirty="0" smtClean="0"/>
              <a:t>Structure of  Vitamin B3: (Niacin)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Sources: </a:t>
            </a:r>
            <a:r>
              <a:rPr lang="en-US" dirty="0" smtClean="0"/>
              <a:t>beans, peanuts, milk, fish, cereals etc.</a:t>
            </a:r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524000"/>
            <a:ext cx="3657600" cy="158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Biochemistry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36CA-11D9-4F42-BFE4-063228C8623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533400" y="304800"/>
            <a:ext cx="8153400" cy="5715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Vitamins</a:t>
            </a:r>
            <a:r>
              <a:rPr lang="en-US" b="1" dirty="0" smtClean="0"/>
              <a:t> are organic nutrients that are required in small quantities by organism for a variety of biochemical functions and to maintain normal growth and regulation of metabolism.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Generally vitamins are not synthesized in the body and must be supplied by the diet.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Biochemistry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36CA-11D9-4F42-BFE4-063228C86231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85800" y="609600"/>
            <a:ext cx="8001000" cy="54102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Deficiency:</a:t>
            </a:r>
          </a:p>
          <a:p>
            <a:r>
              <a:rPr lang="en-US" b="1" dirty="0" smtClean="0"/>
              <a:t>Pellagra</a:t>
            </a:r>
            <a:r>
              <a:rPr lang="en-US" dirty="0" smtClean="0"/>
              <a:t>:  dermatitis, diarrhea and dementia</a:t>
            </a:r>
          </a:p>
          <a:p>
            <a:endParaRPr lang="en-US" dirty="0" smtClean="0"/>
          </a:p>
          <a:p>
            <a:pPr>
              <a:buNone/>
            </a:pPr>
            <a:r>
              <a:rPr lang="en-US" b="1" dirty="0" smtClean="0"/>
              <a:t>Uses:</a:t>
            </a:r>
          </a:p>
          <a:p>
            <a:r>
              <a:rPr lang="en-US" b="1" dirty="0" smtClean="0"/>
              <a:t>Inhibits lipolysis.</a:t>
            </a:r>
          </a:p>
          <a:p>
            <a:r>
              <a:rPr lang="en-US" dirty="0" smtClean="0"/>
              <a:t>Decreases triglyceride synthesis in liver</a:t>
            </a:r>
          </a:p>
          <a:p>
            <a:r>
              <a:rPr lang="en-US" dirty="0" smtClean="0"/>
              <a:t>Lowers LDL (low density lipoproteins) and cholesterol level in blood serum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Biochemistry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36CA-11D9-4F42-BFE4-063228C86231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85800" y="381000"/>
            <a:ext cx="8001000" cy="56388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Vitamin B5: Pantothenic acid</a:t>
            </a:r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pPr>
              <a:buNone/>
            </a:pPr>
            <a:r>
              <a:rPr lang="en-US" sz="2400" b="1" dirty="0" smtClean="0"/>
              <a:t>Sources: Egg, Meat, Yeast, Milk, Grains and Vegetables</a:t>
            </a:r>
            <a:endParaRPr lang="en-US" sz="2400" b="1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524000"/>
            <a:ext cx="5404074" cy="242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Biochemistry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36CA-11D9-4F42-BFE4-063228C86231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533400" y="533400"/>
            <a:ext cx="8153400" cy="54864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 smtClean="0"/>
              <a:t>Uses:</a:t>
            </a:r>
          </a:p>
          <a:p>
            <a:r>
              <a:rPr lang="en-US" dirty="0" smtClean="0"/>
              <a:t>Is part of coenzyme A needed for energy production as well as glucose and cholesterol synthesis. </a:t>
            </a:r>
          </a:p>
          <a:p>
            <a:r>
              <a:rPr lang="en-US" dirty="0" smtClean="0"/>
              <a:t>Reduces stress</a:t>
            </a:r>
          </a:p>
          <a:p>
            <a:r>
              <a:rPr lang="en-US" dirty="0" smtClean="0"/>
              <a:t>Prevents tiredness</a:t>
            </a:r>
          </a:p>
          <a:p>
            <a:r>
              <a:rPr lang="en-US" dirty="0" smtClean="0"/>
              <a:t>Necessary for formation of glycogen, fatty acids, steroid hormones </a:t>
            </a:r>
          </a:p>
          <a:p>
            <a:pPr>
              <a:buNone/>
            </a:pPr>
            <a:r>
              <a:rPr lang="en-US" b="1" dirty="0" smtClean="0"/>
              <a:t>Deficiency:  </a:t>
            </a:r>
          </a:p>
          <a:p>
            <a:r>
              <a:rPr lang="en-US" dirty="0" smtClean="0"/>
              <a:t>Fatigue </a:t>
            </a:r>
          </a:p>
          <a:p>
            <a:r>
              <a:rPr lang="en-US" dirty="0" smtClean="0"/>
              <a:t>Retarded growth </a:t>
            </a:r>
          </a:p>
          <a:p>
            <a:r>
              <a:rPr lang="en-US" dirty="0" smtClean="0"/>
              <a:t>Anemia</a:t>
            </a:r>
          </a:p>
          <a:p>
            <a:r>
              <a:rPr lang="en-US" dirty="0" smtClean="0"/>
              <a:t>Fatty liver</a:t>
            </a:r>
          </a:p>
          <a:p>
            <a:r>
              <a:rPr lang="en-US" b="1" dirty="0" smtClean="0"/>
              <a:t>Burning feet syndrome </a:t>
            </a:r>
            <a:r>
              <a:rPr lang="en-US" dirty="0" smtClean="0"/>
              <a:t>(Pain And Numbness in toes)</a:t>
            </a:r>
          </a:p>
          <a:p>
            <a:endParaRPr lang="en-US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Biochemistry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36CA-11D9-4F42-BFE4-063228C86231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381000"/>
            <a:ext cx="8229600" cy="5638800"/>
          </a:xfrm>
        </p:spPr>
        <p:txBody>
          <a:bodyPr/>
          <a:lstStyle/>
          <a:p>
            <a:r>
              <a:rPr lang="en-US" b="1" dirty="0" smtClean="0"/>
              <a:t>Vitamin B6 : Pyridoxine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sz="2400" b="1" dirty="0" smtClean="0"/>
              <a:t>Pyridoxine and Pyridoxal are two forms of Vitamin B6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Sources: </a:t>
            </a:r>
            <a:r>
              <a:rPr lang="en-US" sz="2400" b="1" dirty="0" smtClean="0"/>
              <a:t>meat, fish, vegetables, cereals etc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219200"/>
            <a:ext cx="633152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Biochemistry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36CA-11D9-4F42-BFE4-063228C86231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8229600" cy="5562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Uses:</a:t>
            </a:r>
          </a:p>
          <a:p>
            <a:r>
              <a:rPr lang="en-US" dirty="0" smtClean="0"/>
              <a:t>Helps in Amino acids and protein metabolism</a:t>
            </a:r>
          </a:p>
          <a:p>
            <a:r>
              <a:rPr lang="en-US" dirty="0" smtClean="0"/>
              <a:t>Maintenance of healthy brain functioning </a:t>
            </a:r>
          </a:p>
          <a:p>
            <a:r>
              <a:rPr lang="en-US" dirty="0" smtClean="0"/>
              <a:t>Formation of RBC’s </a:t>
            </a:r>
            <a:r>
              <a:rPr lang="en-US" b="1" dirty="0" smtClean="0"/>
              <a:t>(</a:t>
            </a:r>
            <a:r>
              <a:rPr lang="en-US" sz="2800" b="1" dirty="0" smtClean="0"/>
              <a:t>hemoglobin formation</a:t>
            </a:r>
            <a:r>
              <a:rPr lang="en-US" b="1" dirty="0" smtClean="0"/>
              <a:t>)</a:t>
            </a:r>
          </a:p>
          <a:p>
            <a:r>
              <a:rPr lang="en-US" dirty="0" smtClean="0"/>
              <a:t>Antibody synthesis and  strengthening of immune system</a:t>
            </a:r>
          </a:p>
          <a:p>
            <a:r>
              <a:rPr lang="en-US" sz="2800" dirty="0" smtClean="0"/>
              <a:t>maintains blood glucose within a normal range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b="1" dirty="0" smtClean="0"/>
              <a:t>Deficiency:</a:t>
            </a:r>
            <a:endParaRPr lang="en-US" b="1" dirty="0" smtClean="0"/>
          </a:p>
          <a:p>
            <a:r>
              <a:rPr lang="en-US" sz="2800" b="1" i="1" dirty="0" smtClean="0"/>
              <a:t>Dermatitis</a:t>
            </a:r>
            <a:r>
              <a:rPr lang="en-US" sz="2800" b="1" dirty="0" smtClean="0"/>
              <a:t> </a:t>
            </a:r>
            <a:r>
              <a:rPr lang="en-US" sz="2800" dirty="0" smtClean="0"/>
              <a:t>(skin inflammation)</a:t>
            </a:r>
          </a:p>
          <a:p>
            <a:r>
              <a:rPr lang="en-US" sz="2800" b="1" i="1" dirty="0" smtClean="0"/>
              <a:t>Stomatitis</a:t>
            </a:r>
            <a:r>
              <a:rPr lang="en-US" sz="2800" dirty="0" smtClean="0"/>
              <a:t> (</a:t>
            </a:r>
            <a:r>
              <a:rPr lang="cs-CZ" sz="2800" dirty="0" smtClean="0"/>
              <a:t>inflammation</a:t>
            </a:r>
            <a:r>
              <a:rPr lang="en-US" sz="2800" dirty="0" smtClean="0"/>
              <a:t> of the </a:t>
            </a:r>
            <a:r>
              <a:rPr lang="cs-CZ" sz="2800" dirty="0" smtClean="0"/>
              <a:t>mucous lining</a:t>
            </a:r>
            <a:r>
              <a:rPr lang="en-US" sz="2800" dirty="0" smtClean="0"/>
              <a:t> </a:t>
            </a:r>
            <a:r>
              <a:rPr lang="en-US" sz="2800" dirty="0" smtClean="0"/>
              <a:t>in </a:t>
            </a:r>
            <a:r>
              <a:rPr lang="en-US" sz="2800" dirty="0" smtClean="0"/>
              <a:t>the </a:t>
            </a:r>
            <a:r>
              <a:rPr lang="cs-CZ" sz="2800" dirty="0" smtClean="0"/>
              <a:t>mouth</a:t>
            </a:r>
            <a:r>
              <a:rPr lang="en-US" sz="2800" dirty="0" smtClean="0"/>
              <a:t>)</a:t>
            </a:r>
          </a:p>
          <a:p>
            <a:r>
              <a:rPr lang="en-US" sz="2800" b="1" i="1" dirty="0" smtClean="0"/>
              <a:t>Glossitis</a:t>
            </a:r>
            <a:r>
              <a:rPr lang="en-US" sz="2800" b="1" dirty="0" smtClean="0"/>
              <a:t> </a:t>
            </a:r>
            <a:r>
              <a:rPr lang="en-US" sz="2800" dirty="0" smtClean="0"/>
              <a:t>(</a:t>
            </a:r>
            <a:r>
              <a:rPr lang="cs-CZ" sz="2800" dirty="0" smtClean="0"/>
              <a:t>inflammation</a:t>
            </a:r>
            <a:r>
              <a:rPr lang="en-US" sz="2800" dirty="0" smtClean="0"/>
              <a:t> or </a:t>
            </a:r>
            <a:r>
              <a:rPr lang="cs-CZ" sz="2800" dirty="0" smtClean="0"/>
              <a:t>infection</a:t>
            </a:r>
            <a:r>
              <a:rPr lang="en-US" sz="2800" dirty="0" smtClean="0"/>
              <a:t> of the </a:t>
            </a:r>
            <a:r>
              <a:rPr lang="cs-CZ" sz="2800" dirty="0" smtClean="0"/>
              <a:t>tongue</a:t>
            </a:r>
            <a:r>
              <a:rPr lang="en-US" sz="2800" dirty="0" smtClean="0"/>
              <a:t> ).</a:t>
            </a:r>
          </a:p>
          <a:p>
            <a:r>
              <a:rPr lang="en-US" sz="2800" b="1" dirty="0" smtClean="0"/>
              <a:t>Neurological abnormalities</a:t>
            </a:r>
            <a:r>
              <a:rPr lang="en-US" sz="2800" dirty="0" smtClean="0"/>
              <a:t>: Depression, confusion, and convulsions</a:t>
            </a:r>
          </a:p>
          <a:p>
            <a:r>
              <a:rPr lang="en-US" sz="2800" dirty="0" smtClean="0"/>
              <a:t>Anemia</a:t>
            </a:r>
          </a:p>
          <a:p>
            <a:endParaRPr lang="en-US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Biochemistry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36CA-11D9-4F42-BFE4-063228C86231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09600" y="381000"/>
            <a:ext cx="8077200" cy="5638800"/>
          </a:xfrm>
        </p:spPr>
        <p:txBody>
          <a:bodyPr>
            <a:normAutofit/>
          </a:bodyPr>
          <a:lstStyle/>
          <a:p>
            <a:r>
              <a:rPr lang="en-US" b="1" dirty="0" smtClean="0"/>
              <a:t>Structure of  Vitamin B7: Biotin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pPr>
              <a:buNone/>
            </a:pPr>
            <a:r>
              <a:rPr lang="en-US" sz="2000" b="1" dirty="0" smtClean="0"/>
              <a:t>                                              </a:t>
            </a:r>
          </a:p>
          <a:p>
            <a:pPr>
              <a:buNone/>
            </a:pPr>
            <a:r>
              <a:rPr lang="en-US" sz="2000" b="1" dirty="0" smtClean="0"/>
              <a:t>                                                            Biotin</a:t>
            </a:r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r>
              <a:rPr lang="en-US" sz="2400" b="1" dirty="0" smtClean="0"/>
              <a:t>Sources:</a:t>
            </a:r>
            <a:r>
              <a:rPr lang="en-US" sz="2800" b="1" dirty="0" smtClean="0"/>
              <a:t> </a:t>
            </a:r>
            <a:r>
              <a:rPr lang="en-US" sz="2400" b="1" dirty="0" smtClean="0"/>
              <a:t>Meat, yeast, egg yolk, mushrooms, milk and diary products</a:t>
            </a:r>
            <a:endParaRPr lang="en-US" sz="2400" b="1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1295400"/>
            <a:ext cx="25717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Biochemistry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36CA-11D9-4F42-BFE4-063228C86231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533400" y="457200"/>
            <a:ext cx="8153400" cy="55626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 smtClean="0"/>
              <a:t>Uses:</a:t>
            </a:r>
          </a:p>
          <a:p>
            <a:r>
              <a:rPr lang="en-US" sz="2400" dirty="0" smtClean="0"/>
              <a:t>Used in fatty acid synthesis</a:t>
            </a:r>
          </a:p>
          <a:p>
            <a:r>
              <a:rPr lang="en-US" sz="2400" dirty="0" smtClean="0"/>
              <a:t>Helps in leucine metabolism</a:t>
            </a:r>
          </a:p>
          <a:p>
            <a:r>
              <a:rPr lang="en-US" sz="2400" dirty="0" smtClean="0"/>
              <a:t>Conversion of Pyruvate to Oxaloacetate(In TCA Cycle and glucogenolysis)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400" b="1" dirty="0" smtClean="0"/>
              <a:t>Deficiency: </a:t>
            </a:r>
          </a:p>
          <a:p>
            <a:r>
              <a:rPr lang="en-US" sz="2400" dirty="0" smtClean="0"/>
              <a:t>Anemia</a:t>
            </a:r>
          </a:p>
          <a:p>
            <a:r>
              <a:rPr lang="en-US" sz="2400" dirty="0" smtClean="0"/>
              <a:t>Loss of appetite</a:t>
            </a:r>
          </a:p>
          <a:p>
            <a:r>
              <a:rPr lang="en-US" sz="2400" dirty="0" smtClean="0"/>
              <a:t>Nausea</a:t>
            </a:r>
          </a:p>
          <a:p>
            <a:r>
              <a:rPr lang="en-US" sz="2400" dirty="0" smtClean="0"/>
              <a:t>Dermatitis</a:t>
            </a:r>
          </a:p>
          <a:p>
            <a:r>
              <a:rPr lang="en-US" sz="2400" dirty="0" smtClean="0"/>
              <a:t>Depression</a:t>
            </a:r>
          </a:p>
          <a:p>
            <a:r>
              <a:rPr lang="en-US" sz="2400" dirty="0" smtClean="0"/>
              <a:t>Hallucination</a:t>
            </a:r>
          </a:p>
          <a:p>
            <a:r>
              <a:rPr lang="en-US" sz="2400" dirty="0" smtClean="0"/>
              <a:t>Muscle Pain</a:t>
            </a:r>
          </a:p>
          <a:p>
            <a:endParaRPr lang="en-US" sz="2400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Biochemistry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36CA-11D9-4F42-BFE4-063228C86231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762000" y="457200"/>
            <a:ext cx="7924800" cy="5562600"/>
          </a:xfrm>
        </p:spPr>
        <p:txBody>
          <a:bodyPr/>
          <a:lstStyle/>
          <a:p>
            <a:r>
              <a:rPr lang="en-US" b="1" dirty="0" smtClean="0"/>
              <a:t>Vitamin B9: Folic Acid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pPr>
              <a:buNone/>
            </a:pPr>
            <a:r>
              <a:rPr lang="en-US" b="1" dirty="0" smtClean="0"/>
              <a:t>			</a:t>
            </a:r>
            <a:r>
              <a:rPr lang="en-US" sz="2400" b="1" dirty="0" smtClean="0"/>
              <a:t>	Folic Acid</a:t>
            </a:r>
          </a:p>
          <a:p>
            <a:pPr>
              <a:buNone/>
            </a:pPr>
            <a:r>
              <a:rPr lang="en-US" sz="2400" b="1" dirty="0" smtClean="0"/>
              <a:t>Sources: Green Leafy vegetables, grains, cereals, yeast and eggs.</a:t>
            </a:r>
            <a:endParaRPr lang="en-US" b="1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371600"/>
            <a:ext cx="4492625" cy="2232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Biochemistry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36CA-11D9-4F42-BFE4-063228C86231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8229600" cy="57912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Uses:</a:t>
            </a:r>
          </a:p>
          <a:p>
            <a:r>
              <a:rPr lang="en-US" dirty="0" smtClean="0"/>
              <a:t>Helps in Carbon Metabolism</a:t>
            </a:r>
          </a:p>
          <a:p>
            <a:r>
              <a:rPr lang="en-US" sz="2800" dirty="0" smtClean="0"/>
              <a:t>Required for synthesis of glycine, methionine and nucleotides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b="1" dirty="0" smtClean="0"/>
              <a:t>Deficiency:</a:t>
            </a:r>
          </a:p>
          <a:p>
            <a:r>
              <a:rPr lang="en-US" dirty="0" smtClean="0"/>
              <a:t>Vitamin Deficiency specially observed in Pregnant women's</a:t>
            </a:r>
          </a:p>
          <a:p>
            <a:r>
              <a:rPr lang="en-US" dirty="0" smtClean="0"/>
              <a:t>Decreases Purine synthesis (Impairs DNA Synthesis)</a:t>
            </a:r>
          </a:p>
          <a:p>
            <a:r>
              <a:rPr lang="en-US" dirty="0" smtClean="0"/>
              <a:t>Anemia</a:t>
            </a:r>
          </a:p>
          <a:p>
            <a:r>
              <a:rPr lang="en-US" dirty="0" smtClean="0"/>
              <a:t>Changes in Bone Marrow</a:t>
            </a:r>
          </a:p>
          <a:p>
            <a:r>
              <a:rPr lang="en-US" dirty="0" smtClean="0"/>
              <a:t>Neural Defects in Fetus (in pregnant women)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Biochemistry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36CA-11D9-4F42-BFE4-063228C86231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381000"/>
            <a:ext cx="8229600" cy="5638800"/>
          </a:xfrm>
        </p:spPr>
        <p:txBody>
          <a:bodyPr/>
          <a:lstStyle/>
          <a:p>
            <a:r>
              <a:rPr lang="en-US" b="1" dirty="0" smtClean="0"/>
              <a:t>Vitamin B12: Cyanocobalamine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pPr>
              <a:buNone/>
            </a:pPr>
            <a:r>
              <a:rPr lang="en-US" b="1" dirty="0" smtClean="0"/>
              <a:t>Sources: Milk, Curd, egg, Fish and Chicken</a:t>
            </a:r>
          </a:p>
          <a:p>
            <a:pPr>
              <a:buNone/>
            </a:pPr>
            <a:endParaRPr lang="en-US" b="1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066801"/>
            <a:ext cx="2923551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80803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Classification of Vitamins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Biochemistry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36CA-11D9-4F42-BFE4-063228C86231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7346" y="1132758"/>
            <a:ext cx="8471854" cy="4805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Biochemistry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36CA-11D9-4F42-BFE4-063228C86231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533400" y="685800"/>
            <a:ext cx="8153400" cy="5334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Uses: </a:t>
            </a:r>
          </a:p>
          <a:p>
            <a:r>
              <a:rPr lang="en-US" dirty="0" smtClean="0"/>
              <a:t>Formation of red blood cells </a:t>
            </a:r>
          </a:p>
          <a:p>
            <a:r>
              <a:rPr lang="en-US" dirty="0" smtClean="0"/>
              <a:t>Maintenance of neuro tissue </a:t>
            </a:r>
          </a:p>
          <a:p>
            <a:r>
              <a:rPr lang="en-US" dirty="0" smtClean="0"/>
              <a:t>Cures neuro diseases and anemia 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Deficiency: </a:t>
            </a:r>
          </a:p>
          <a:p>
            <a:r>
              <a:rPr lang="en-US" b="1" dirty="0" smtClean="0"/>
              <a:t>Pernicious anemia </a:t>
            </a:r>
            <a:r>
              <a:rPr lang="en-US" dirty="0" smtClean="0"/>
              <a:t>(low hemoglobin level and decreased erythrocytes)</a:t>
            </a:r>
          </a:p>
          <a:p>
            <a:r>
              <a:rPr lang="en-US" dirty="0" smtClean="0"/>
              <a:t>Insufficient production of gastric fluid</a:t>
            </a:r>
          </a:p>
          <a:p>
            <a:r>
              <a:rPr lang="en-US" dirty="0" smtClean="0"/>
              <a:t>Neural Degeneration</a:t>
            </a:r>
          </a:p>
          <a:p>
            <a:r>
              <a:rPr lang="en-US" dirty="0" smtClean="0"/>
              <a:t>Paresthesia (Numbness and tingling of fingers and toes)</a:t>
            </a:r>
          </a:p>
          <a:p>
            <a:r>
              <a:rPr lang="en-US" dirty="0" smtClean="0"/>
              <a:t>Confusion and loss of memory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Biochemistry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36CA-11D9-4F42-BFE4-063228C86231}" type="slidenum">
              <a:rPr lang="en-US" smtClean="0"/>
              <a:pPr/>
              <a:t>31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457200" y="381004"/>
          <a:ext cx="8229600" cy="5673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40528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Vitamin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Required dietary Values</a:t>
                      </a:r>
                    </a:p>
                  </a:txBody>
                  <a:tcPr/>
                </a:tc>
              </a:tr>
              <a:tr h="405283">
                <a:tc>
                  <a:txBody>
                    <a:bodyPr/>
                    <a:lstStyle/>
                    <a:p>
                      <a:pPr algn="l"/>
                      <a:r>
                        <a:rPr kumimoji="0"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 (retinol) 	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1-3 mg/day</a:t>
                      </a:r>
                      <a:endParaRPr lang="en-US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5283">
                <a:tc>
                  <a:txBody>
                    <a:bodyPr/>
                    <a:lstStyle/>
                    <a:p>
                      <a:pPr algn="l"/>
                      <a:r>
                        <a:rPr kumimoji="0"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 (calciferol) 	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 mg/day</a:t>
                      </a:r>
                      <a:endParaRPr lang="en-US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5283">
                <a:tc>
                  <a:txBody>
                    <a:bodyPr/>
                    <a:lstStyle/>
                    <a:p>
                      <a:pPr algn="l"/>
                      <a:r>
                        <a:rPr kumimoji="0"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 (Tocoferol) 	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8-10</a:t>
                      </a:r>
                      <a:r>
                        <a:rPr lang="en-US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mg</a:t>
                      </a:r>
                      <a:r>
                        <a:rPr kumimoji="0"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/day</a:t>
                      </a:r>
                      <a:endParaRPr lang="en-US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5283">
                <a:tc>
                  <a:txBody>
                    <a:bodyPr/>
                    <a:lstStyle/>
                    <a:p>
                      <a:pPr algn="l"/>
                      <a:r>
                        <a:rPr kumimoji="0"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 	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70-140</a:t>
                      </a:r>
                      <a:r>
                        <a:rPr lang="en-US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l-GR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μ</a:t>
                      </a:r>
                      <a:r>
                        <a:rPr lang="en-US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r>
                        <a:rPr kumimoji="0"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/day</a:t>
                      </a:r>
                      <a:endParaRPr lang="en-US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5283">
                <a:tc>
                  <a:txBody>
                    <a:bodyPr/>
                    <a:lstStyle/>
                    <a:p>
                      <a:pPr algn="l"/>
                      <a:r>
                        <a:rPr kumimoji="0"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B1 (thiamine) 	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1-1.5 mg</a:t>
                      </a:r>
                      <a:r>
                        <a:rPr kumimoji="0"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/day</a:t>
                      </a:r>
                      <a:endParaRPr lang="en-US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5283">
                <a:tc>
                  <a:txBody>
                    <a:bodyPr/>
                    <a:lstStyle/>
                    <a:p>
                      <a:pPr algn="l"/>
                      <a:r>
                        <a:rPr kumimoji="0"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B2 (riboflavin) 	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1.2-1.7 mg/day</a:t>
                      </a:r>
                      <a:endParaRPr lang="en-US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5283">
                <a:tc>
                  <a:txBody>
                    <a:bodyPr/>
                    <a:lstStyle/>
                    <a:p>
                      <a:pPr algn="l"/>
                      <a:r>
                        <a:rPr kumimoji="0" lang="es-E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B3 (niacin, niacinamide) 	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15-20mg</a:t>
                      </a:r>
                      <a:r>
                        <a:rPr kumimoji="0"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/day</a:t>
                      </a:r>
                      <a:endParaRPr lang="en-US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5283">
                <a:tc>
                  <a:txBody>
                    <a:bodyPr/>
                    <a:lstStyle/>
                    <a:p>
                      <a:pPr algn="l"/>
                      <a:r>
                        <a:rPr kumimoji="0"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B5 (Pantothenic acid) 	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5-10</a:t>
                      </a:r>
                      <a:r>
                        <a:rPr lang="en-US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mg</a:t>
                      </a:r>
                      <a:r>
                        <a:rPr kumimoji="0"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/day</a:t>
                      </a:r>
                      <a:endParaRPr lang="en-US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52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B6 (pyridoxine)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2-2.2 mg	/day</a:t>
                      </a:r>
                      <a:endParaRPr lang="en-US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5283">
                <a:tc>
                  <a:txBody>
                    <a:bodyPr/>
                    <a:lstStyle/>
                    <a:p>
                      <a:pPr algn="l"/>
                      <a:r>
                        <a:rPr kumimoji="0"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B7(Biotin) 	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100-300</a:t>
                      </a:r>
                      <a:r>
                        <a:rPr lang="en-US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mg</a:t>
                      </a:r>
                      <a:r>
                        <a:rPr kumimoji="0"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/day</a:t>
                      </a:r>
                      <a:endParaRPr lang="en-US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5283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B9</a:t>
                      </a:r>
                      <a:r>
                        <a:rPr lang="en-US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(Folic Acid)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200 </a:t>
                      </a:r>
                      <a:r>
                        <a:rPr lang="el-GR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μ</a:t>
                      </a:r>
                      <a:r>
                        <a:rPr lang="en-US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r>
                        <a:rPr kumimoji="0"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/day</a:t>
                      </a:r>
                      <a:endParaRPr lang="en-US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5283">
                <a:tc>
                  <a:txBody>
                    <a:bodyPr/>
                    <a:lstStyle/>
                    <a:p>
                      <a:pPr algn="l"/>
                      <a:r>
                        <a:rPr kumimoji="0"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B12 (Cynocobalamine) 	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0.5-4 </a:t>
                      </a:r>
                      <a:r>
                        <a:rPr lang="el-GR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μ</a:t>
                      </a:r>
                      <a:r>
                        <a:rPr lang="en-US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r>
                        <a:rPr kumimoji="0"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/day</a:t>
                      </a:r>
                      <a:endParaRPr lang="en-US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5283">
                <a:tc>
                  <a:txBody>
                    <a:bodyPr/>
                    <a:lstStyle/>
                    <a:p>
                      <a:pPr algn="l"/>
                      <a:r>
                        <a:rPr kumimoji="0" lang="pt-BR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 (Ascorbic acid) 	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60-70</a:t>
                      </a:r>
                      <a:r>
                        <a:rPr lang="en-US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mg</a:t>
                      </a:r>
                      <a:r>
                        <a:rPr kumimoji="0"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/day</a:t>
                      </a:r>
                      <a:endParaRPr lang="en-US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Biochemistry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36CA-11D9-4F42-BFE4-063228C8623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09600" y="457200"/>
            <a:ext cx="8077200" cy="55626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Fat soluble vitamins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smtClean="0"/>
              <a:t> </a:t>
            </a:r>
            <a:r>
              <a:rPr lang="en-US" b="1" dirty="0" smtClean="0"/>
              <a:t>A, D, E, and K. </a:t>
            </a:r>
          </a:p>
          <a:p>
            <a:r>
              <a:rPr lang="en-US" dirty="0" smtClean="0"/>
              <a:t>Soluble in lipids and insoluble in aqueous solutions.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dirty="0" smtClean="0">
                <a:solidFill>
                  <a:srgbClr val="00B050"/>
                </a:solidFill>
              </a:rPr>
              <a:t>Importance: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Vitamin A</a:t>
            </a:r>
            <a:r>
              <a:rPr lang="en-US" dirty="0" smtClean="0"/>
              <a:t>: Formation of Visual Pigments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Vitamin D: </a:t>
            </a:r>
            <a:r>
              <a:rPr lang="en-US" dirty="0" smtClean="0"/>
              <a:t>Absorption and Deposition of Calcium and Phosphate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Vitamin E: </a:t>
            </a:r>
            <a:r>
              <a:rPr lang="en-US" dirty="0" smtClean="0"/>
              <a:t>Antioxidant 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Vitamin K: </a:t>
            </a:r>
            <a:r>
              <a:rPr lang="en-US" dirty="0" smtClean="0"/>
              <a:t>Blood Clotting factor</a:t>
            </a:r>
            <a:endParaRPr lang="en-US" b="1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Biochemistry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36CA-11D9-4F42-BFE4-063228C8623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533400" y="533400"/>
            <a:ext cx="8077200" cy="55626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Structure of  Vitamin A (Retinol):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                                        Retinol</a:t>
            </a:r>
          </a:p>
          <a:p>
            <a:r>
              <a:rPr lang="en-US" b="1" dirty="0" smtClean="0"/>
              <a:t>Sources: </a:t>
            </a:r>
            <a:r>
              <a:rPr lang="en-US" dirty="0" smtClean="0"/>
              <a:t>Fish oil (specially Shark liver oil), Carrot, Dairy products, spinach, sweet potatoes, Apricots.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Deficiency: </a:t>
            </a:r>
            <a:r>
              <a:rPr lang="en-US" dirty="0" smtClean="0"/>
              <a:t>Results in Beri-Beri and Xeropthalamia (hardening Cornea)</a:t>
            </a:r>
          </a:p>
          <a:p>
            <a:endParaRPr lang="en-US" b="1" dirty="0" smtClean="0"/>
          </a:p>
        </p:txBody>
      </p:sp>
      <p:pic>
        <p:nvPicPr>
          <p:cNvPr id="6" name="Picture 5" descr="360px-Retinol_structure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447800"/>
            <a:ext cx="5129561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Biochemistry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36CA-11D9-4F42-BFE4-063228C8623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85800" y="533400"/>
            <a:ext cx="8001000" cy="5486400"/>
          </a:xfrm>
        </p:spPr>
        <p:txBody>
          <a:bodyPr>
            <a:normAutofit/>
          </a:bodyPr>
          <a:lstStyle/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Precursor: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l-GR" sz="2200" b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-Carotene 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In vegetables Vitamin A exist as Pro-vitamin in the form of Yellow pigment </a:t>
            </a:r>
            <a:r>
              <a:rPr lang="el-GR" sz="2200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-Carotene.</a:t>
            </a:r>
          </a:p>
          <a:p>
            <a:r>
              <a:rPr lang="en-US" sz="2400" dirty="0" smtClean="0"/>
              <a:t>Beta-carotenes are converted by liver enzymes to vitamin A (retinol).</a:t>
            </a:r>
          </a:p>
          <a:p>
            <a:r>
              <a:rPr lang="en-US" sz="2200" dirty="0" smtClean="0"/>
              <a:t> </a:t>
            </a:r>
            <a:r>
              <a:rPr lang="el-GR" sz="2200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-Carotene decreases the incidence of heart attack, skin and Lung cancer.</a:t>
            </a:r>
            <a:endParaRPr lang="en-US" sz="22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3352800"/>
            <a:ext cx="576262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Biochemistry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36CA-11D9-4F42-BFE4-063228C8623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5715000"/>
          </a:xfrm>
        </p:spPr>
        <p:txBody>
          <a:bodyPr/>
          <a:lstStyle/>
          <a:p>
            <a:r>
              <a:rPr lang="en-US" b="1" dirty="0" smtClean="0"/>
              <a:t>Structure of  Vitamin D: (Calciferols)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sz="2000" dirty="0" smtClean="0"/>
              <a:t>   Vitamin D3 (chole-calciferol)                     Vitamin D2 (</a:t>
            </a:r>
            <a:r>
              <a:rPr lang="en-US" sz="2000" dirty="0" smtClean="0"/>
              <a:t>ergo- calciferol</a:t>
            </a:r>
            <a:r>
              <a:rPr lang="en-US" sz="2000" dirty="0" smtClean="0"/>
              <a:t>)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6" name="Picture 1030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066800"/>
            <a:ext cx="2976563" cy="3187700"/>
          </a:xfrm>
          <a:prstGeom prst="rect">
            <a:avLst/>
          </a:prstGeom>
          <a:noFill/>
        </p:spPr>
      </p:pic>
      <p:pic>
        <p:nvPicPr>
          <p:cNvPr id="7" name="Picture 1033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914400"/>
            <a:ext cx="3111500" cy="3289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Biochemistry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36CA-11D9-4F42-BFE4-063228C8623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85800" y="838200"/>
            <a:ext cx="8001000" cy="5181600"/>
          </a:xfrm>
        </p:spPr>
        <p:txBody>
          <a:bodyPr/>
          <a:lstStyle/>
          <a:p>
            <a:r>
              <a:rPr lang="en-US" b="1" dirty="0" smtClean="0"/>
              <a:t>Sources: </a:t>
            </a:r>
            <a:r>
              <a:rPr lang="en-US" dirty="0" smtClean="0"/>
              <a:t>Cod liver oil, egg, milk.</a:t>
            </a:r>
          </a:p>
          <a:p>
            <a:r>
              <a:rPr lang="en-US" b="1" dirty="0" smtClean="0"/>
              <a:t>Deficiency: </a:t>
            </a:r>
            <a:r>
              <a:rPr lang="en-US" dirty="0" smtClean="0"/>
              <a:t>Ricketts and weakened bones.</a:t>
            </a:r>
          </a:p>
          <a:p>
            <a:endParaRPr lang="en-US" dirty="0" smtClean="0"/>
          </a:p>
          <a:p>
            <a:r>
              <a:rPr lang="en-US" b="1" dirty="0" smtClean="0"/>
              <a:t>Regulates the absorption of phosphorus and calcium during bone growth. 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Biochemistry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36CA-11D9-4F42-BFE4-063228C8623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533400" y="533400"/>
            <a:ext cx="8153400" cy="5486400"/>
          </a:xfrm>
        </p:spPr>
        <p:txBody>
          <a:bodyPr/>
          <a:lstStyle/>
          <a:p>
            <a:r>
              <a:rPr lang="en-US" b="1" dirty="0" smtClean="0"/>
              <a:t>Structure of  Vitamin E</a:t>
            </a:r>
            <a:r>
              <a:rPr lang="en-US" dirty="0" smtClean="0"/>
              <a:t>:  (</a:t>
            </a:r>
            <a:r>
              <a:rPr lang="en-US" b="1" dirty="0" smtClean="0"/>
              <a:t>Tocoferols)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Uses: </a:t>
            </a:r>
            <a:r>
              <a:rPr lang="en-US" dirty="0" smtClean="0"/>
              <a:t>Antioxidant,  cures Skin Diseases and burns, improves immunity etc.</a:t>
            </a:r>
          </a:p>
          <a:p>
            <a:r>
              <a:rPr lang="en-US" b="1" dirty="0" smtClean="0"/>
              <a:t>Sources: </a:t>
            </a:r>
            <a:r>
              <a:rPr lang="en-US" dirty="0" smtClean="0"/>
              <a:t>green vegetables, vegetable oils (like soybean, palm and cotton seed oil. ), corn, bread, dairy products, beans etc.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600200"/>
            <a:ext cx="59436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693</TotalTime>
  <Words>1198</Words>
  <Application>Microsoft Office PowerPoint</Application>
  <PresentationFormat>On-screen Show (4:3)</PresentationFormat>
  <Paragraphs>362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Equity</vt:lpstr>
      <vt:lpstr>Chapter : 6 Vitamins</vt:lpstr>
      <vt:lpstr>Slide 2</vt:lpstr>
      <vt:lpstr>Classification of Vitamins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Biomembranes</dc:title>
  <dc:creator>dell02</dc:creator>
  <cp:lastModifiedBy>dell02</cp:lastModifiedBy>
  <cp:revision>196</cp:revision>
  <dcterms:created xsi:type="dcterms:W3CDTF">2017-12-29T11:02:43Z</dcterms:created>
  <dcterms:modified xsi:type="dcterms:W3CDTF">2018-01-27T07:55:49Z</dcterms:modified>
</cp:coreProperties>
</file>