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9" r:id="rId9"/>
    <p:sldId id="272" r:id="rId10"/>
    <p:sldId id="271" r:id="rId11"/>
    <p:sldId id="265" r:id="rId12"/>
    <p:sldId id="262" r:id="rId13"/>
    <p:sldId id="267" r:id="rId14"/>
    <p:sldId id="268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FB5527-5F07-470E-BBA7-AC96D0050254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9B2858-C627-4F00-9F81-702CFE87D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Prof. Sanjay A. Nagdev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Dept of Quality Assurance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K.Y.D.S.C.T’s College of Pharmacy Sakegaon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 7: Carbohydrate Metabolism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02\Desktop\glycolytic_and_gluconeogenic_pathway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5849" y="609600"/>
            <a:ext cx="424850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6556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 or Kreb’s Cycle or Citric Acid Cycle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066800"/>
            <a:ext cx="7924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Citric acid cycle: </a:t>
            </a:r>
          </a:p>
          <a:p>
            <a:r>
              <a:rPr lang="en-US" dirty="0" smtClean="0"/>
              <a:t>A series of biochemical reactions in which the acetyl portion of acetyl CoA is oxidized to carbon dioxide </a:t>
            </a:r>
          </a:p>
          <a:p>
            <a:r>
              <a:rPr lang="en-US" dirty="0" smtClean="0"/>
              <a:t>Takes place in the mitochondria </a:t>
            </a:r>
          </a:p>
          <a:p>
            <a:r>
              <a:rPr lang="en-US" dirty="0" smtClean="0"/>
              <a:t>Named after </a:t>
            </a:r>
            <a:r>
              <a:rPr lang="en-US" b="1" dirty="0" smtClean="0"/>
              <a:t>Hans Krebs </a:t>
            </a:r>
            <a:r>
              <a:rPr lang="en-US" dirty="0" smtClean="0"/>
              <a:t>who elucidated this pathway in </a:t>
            </a:r>
            <a:r>
              <a:rPr lang="en-US" b="1" dirty="0" smtClean="0"/>
              <a:t>1937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924425" cy="65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1) Formation of citrate : Condensation of acetyl CoA and </a:t>
            </a:r>
            <a:r>
              <a:rPr lang="en-US" dirty="0" err="1" smtClean="0"/>
              <a:t>oxaloacetate</a:t>
            </a:r>
            <a:r>
              <a:rPr lang="en-US" dirty="0" smtClean="0"/>
              <a:t> </a:t>
            </a:r>
            <a:r>
              <a:rPr lang="en-US" dirty="0" err="1" smtClean="0"/>
              <a:t>catalysed</a:t>
            </a:r>
            <a:r>
              <a:rPr lang="en-US" dirty="0" smtClean="0"/>
              <a:t> by </a:t>
            </a:r>
            <a:r>
              <a:rPr lang="en-US" b="1" dirty="0" smtClean="0"/>
              <a:t>citrate </a:t>
            </a:r>
            <a:r>
              <a:rPr lang="en-US" b="1" dirty="0" err="1" smtClean="0"/>
              <a:t>synthase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 &amp; 3) Citrate is </a:t>
            </a:r>
            <a:r>
              <a:rPr lang="en-US" dirty="0" err="1" smtClean="0"/>
              <a:t>isomerized</a:t>
            </a:r>
            <a:r>
              <a:rPr lang="en-US" dirty="0" smtClean="0"/>
              <a:t> to </a:t>
            </a:r>
            <a:r>
              <a:rPr lang="en-US" dirty="0" err="1" smtClean="0"/>
              <a:t>isocitrate</a:t>
            </a:r>
            <a:r>
              <a:rPr lang="en-US" dirty="0" smtClean="0"/>
              <a:t> by </a:t>
            </a:r>
            <a:r>
              <a:rPr lang="en-US" b="1" dirty="0" err="1" smtClean="0"/>
              <a:t>aconitase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4) &amp; 5) Formation of</a:t>
            </a:r>
            <a:r>
              <a:rPr lang="el-GR" dirty="0" smtClean="0">
                <a:latin typeface="Franklin Gothic Book"/>
              </a:rPr>
              <a:t> α </a:t>
            </a:r>
            <a:r>
              <a:rPr lang="en-US" dirty="0" err="1" smtClean="0"/>
              <a:t>ketoglutarate</a:t>
            </a:r>
            <a:r>
              <a:rPr lang="en-US" dirty="0" smtClean="0"/>
              <a:t> : enzyme </a:t>
            </a:r>
            <a:r>
              <a:rPr lang="en-US" b="1" dirty="0" err="1" smtClean="0"/>
              <a:t>isocitrate</a:t>
            </a:r>
            <a:r>
              <a:rPr lang="en-US" b="1" dirty="0" smtClean="0"/>
              <a:t> </a:t>
            </a:r>
            <a:r>
              <a:rPr lang="en-US" b="1" dirty="0" err="1" smtClean="0"/>
              <a:t>dehydrogenase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6) Conversion of </a:t>
            </a:r>
            <a:r>
              <a:rPr lang="el-GR" dirty="0" smtClean="0">
                <a:latin typeface="Franklin Gothic Book"/>
              </a:rPr>
              <a:t>α</a:t>
            </a:r>
            <a:r>
              <a:rPr lang="en-US" dirty="0" smtClean="0"/>
              <a:t>-</a:t>
            </a:r>
            <a:r>
              <a:rPr lang="en-US" dirty="0" err="1" smtClean="0"/>
              <a:t>ketoglutarate</a:t>
            </a:r>
            <a:r>
              <a:rPr lang="en-US" dirty="0" smtClean="0"/>
              <a:t> to </a:t>
            </a:r>
            <a:r>
              <a:rPr lang="en-US" dirty="0" err="1" smtClean="0"/>
              <a:t>succinyl</a:t>
            </a:r>
            <a:r>
              <a:rPr lang="en-US" dirty="0" smtClean="0"/>
              <a:t> CoA :by </a:t>
            </a:r>
            <a:r>
              <a:rPr lang="el-GR" b="1" dirty="0" smtClean="0">
                <a:latin typeface="Franklin Gothic Book"/>
              </a:rPr>
              <a:t>α</a:t>
            </a:r>
            <a:r>
              <a:rPr lang="el-GR" dirty="0" smtClean="0">
                <a:latin typeface="Franklin Gothic Book"/>
              </a:rPr>
              <a:t> </a:t>
            </a:r>
            <a:r>
              <a:rPr lang="en-US" b="1" dirty="0" err="1" smtClean="0"/>
              <a:t>ketoglutarate</a:t>
            </a:r>
            <a:r>
              <a:rPr lang="en-US" b="1" dirty="0" smtClean="0"/>
              <a:t> </a:t>
            </a:r>
            <a:r>
              <a:rPr lang="en-US" b="1" dirty="0" err="1" smtClean="0"/>
              <a:t>dehydrogenase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7)Formation of </a:t>
            </a:r>
            <a:r>
              <a:rPr lang="en-US" dirty="0" err="1" smtClean="0"/>
              <a:t>succinate</a:t>
            </a:r>
            <a:r>
              <a:rPr lang="en-US" dirty="0" smtClean="0"/>
              <a:t> : enzyme </a:t>
            </a:r>
            <a:r>
              <a:rPr lang="en-US" b="1" dirty="0" err="1" smtClean="0"/>
              <a:t>succinyl</a:t>
            </a:r>
            <a:r>
              <a:rPr lang="en-US" b="1" dirty="0" smtClean="0"/>
              <a:t> </a:t>
            </a:r>
            <a:r>
              <a:rPr lang="en-US" b="1" dirty="0" err="1" smtClean="0"/>
              <a:t>coA</a:t>
            </a:r>
            <a:r>
              <a:rPr lang="en-US" b="1" dirty="0" smtClean="0"/>
              <a:t> </a:t>
            </a:r>
            <a:r>
              <a:rPr lang="en-US" b="1" dirty="0" err="1" smtClean="0"/>
              <a:t>Synthetase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8)Conversion of </a:t>
            </a:r>
            <a:r>
              <a:rPr lang="en-US" dirty="0" err="1" smtClean="0"/>
              <a:t>succinate</a:t>
            </a:r>
            <a:r>
              <a:rPr lang="en-US" dirty="0" smtClean="0"/>
              <a:t> to </a:t>
            </a:r>
            <a:r>
              <a:rPr lang="en-US" dirty="0" err="1" smtClean="0"/>
              <a:t>fumarase</a:t>
            </a:r>
            <a:r>
              <a:rPr lang="en-US" dirty="0" smtClean="0"/>
              <a:t> : enzyme </a:t>
            </a:r>
            <a:r>
              <a:rPr lang="en-US" b="1" dirty="0" err="1" smtClean="0"/>
              <a:t>succinate</a:t>
            </a:r>
            <a:r>
              <a:rPr lang="en-US" b="1" dirty="0" smtClean="0"/>
              <a:t> </a:t>
            </a:r>
            <a:r>
              <a:rPr lang="en-US" b="1" dirty="0" err="1" smtClean="0"/>
              <a:t>dehydrogenase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9)Formation of </a:t>
            </a:r>
            <a:r>
              <a:rPr lang="en-US" dirty="0" err="1" smtClean="0"/>
              <a:t>malate</a:t>
            </a:r>
            <a:r>
              <a:rPr lang="en-US" dirty="0" smtClean="0"/>
              <a:t> : enzyme </a:t>
            </a:r>
            <a:r>
              <a:rPr lang="en-US" b="1" dirty="0" err="1" smtClean="0"/>
              <a:t>fumarase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10)Conversion of </a:t>
            </a:r>
            <a:r>
              <a:rPr lang="en-US" dirty="0" err="1" smtClean="0"/>
              <a:t>malate</a:t>
            </a:r>
            <a:r>
              <a:rPr lang="en-US" dirty="0" smtClean="0"/>
              <a:t> to </a:t>
            </a:r>
            <a:r>
              <a:rPr lang="en-US" dirty="0" err="1" smtClean="0"/>
              <a:t>oxaloacetate</a:t>
            </a:r>
            <a:r>
              <a:rPr lang="en-US" dirty="0" smtClean="0"/>
              <a:t> : enzyme </a:t>
            </a:r>
            <a:r>
              <a:rPr lang="en-US" b="1" dirty="0" err="1" smtClean="0"/>
              <a:t>malate</a:t>
            </a:r>
            <a:r>
              <a:rPr lang="en-US" b="1" dirty="0" smtClean="0"/>
              <a:t> </a:t>
            </a:r>
            <a:r>
              <a:rPr lang="en-US" b="1" dirty="0" err="1" smtClean="0"/>
              <a:t>dehydrogenase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Pentose Phosphate pathway or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(Hexose Monophosphate shunt)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Alternative route for metabolism of glucose</a:t>
            </a:r>
          </a:p>
          <a:p>
            <a:r>
              <a:rPr lang="en-US" dirty="0" smtClean="0"/>
              <a:t>It occurs in cytosol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Pentose or its derivatives are useful for the synthesis of nucleic acids and nucleotides.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1990" y="3567114"/>
            <a:ext cx="47619" cy="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dell02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277"/>
            <a:ext cx="9144000" cy="622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080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Glycogenesis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572375" cy="522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Glycogenolysis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438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305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Metabolism:</a:t>
            </a:r>
          </a:p>
          <a:p>
            <a:pPr>
              <a:buNone/>
            </a:pPr>
            <a:r>
              <a:rPr lang="en-US" dirty="0" smtClean="0"/>
              <a:t>    Thousands of chemical reactions are taking place inside a cell in an organized, well coordinated and purposeful manner, all these reactions are called as </a:t>
            </a:r>
            <a:r>
              <a:rPr lang="en-US" b="1" dirty="0" smtClean="0"/>
              <a:t>METABOLISM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TYPES: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Catabolism</a:t>
            </a:r>
            <a:r>
              <a:rPr lang="en-US" dirty="0" smtClean="0"/>
              <a:t> : is the set of metabolic pathways that breaks </a:t>
            </a:r>
            <a:r>
              <a:rPr lang="en-US" smtClean="0"/>
              <a:t>down complex </a:t>
            </a:r>
            <a:r>
              <a:rPr lang="en-US" dirty="0" smtClean="0"/>
              <a:t>molecules into smaller units that are oxidized to release energy.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Anabolism:</a:t>
            </a:r>
            <a:r>
              <a:rPr lang="en-US" dirty="0" smtClean="0"/>
              <a:t> the synthesis of complex molecules in living organisms from simpler ones together with the storage of energy.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Glycolysis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Embden-Meyerhof pathway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E.M.Pathway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It is defined as sequence of reactions of glucose to lactate &amp; pyruvate with the production of ATP.</a:t>
            </a:r>
          </a:p>
          <a:p>
            <a:r>
              <a:rPr lang="en-US" dirty="0" smtClean="0"/>
              <a:t> It is derived from Greek word </a:t>
            </a:r>
            <a:r>
              <a:rPr lang="en-US" i="1" dirty="0" smtClean="0"/>
              <a:t>glycose -sweet or </a:t>
            </a:r>
            <a:r>
              <a:rPr lang="en-US" dirty="0" smtClean="0"/>
              <a:t>sugar, </a:t>
            </a:r>
            <a:r>
              <a:rPr lang="en-US" i="1" dirty="0" smtClean="0"/>
              <a:t>lysis- dissolution/breakdown.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Salient features:</a:t>
            </a:r>
          </a:p>
          <a:p>
            <a:pPr>
              <a:buNone/>
            </a:pPr>
            <a:r>
              <a:rPr lang="en-US" dirty="0" smtClean="0"/>
              <a:t>1) Takes place in all cells of the body.</a:t>
            </a:r>
          </a:p>
          <a:p>
            <a:pPr>
              <a:buNone/>
            </a:pPr>
            <a:r>
              <a:rPr lang="en-US" dirty="0" smtClean="0"/>
              <a:t>2) Site: cytoslic fraction of the cell.</a:t>
            </a:r>
          </a:p>
          <a:p>
            <a:pPr>
              <a:buNone/>
            </a:pPr>
            <a:r>
              <a:rPr lang="en-US" dirty="0" smtClean="0"/>
              <a:t>3) Lactate – end product – anaerobic condition.</a:t>
            </a:r>
          </a:p>
          <a:p>
            <a:pPr>
              <a:buNone/>
            </a:pPr>
            <a:r>
              <a:rPr lang="en-US" dirty="0" smtClean="0"/>
              <a:t>4) Pyruvate– end product of aerobic condition.</a:t>
            </a:r>
          </a:p>
          <a:p>
            <a:pPr>
              <a:buNone/>
            </a:pPr>
            <a:r>
              <a:rPr lang="en-US" dirty="0" smtClean="0"/>
              <a:t>6) Very essential for brain – dependent on glucose for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56388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047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Step 1:</a:t>
            </a:r>
            <a:r>
              <a:rPr lang="en-US" dirty="0" smtClean="0"/>
              <a:t> Formation of glucose-6-phosphate: catalyzed by  </a:t>
            </a:r>
            <a:r>
              <a:rPr lang="en-US" b="1" dirty="0" smtClean="0"/>
              <a:t>Hexokinase</a:t>
            </a:r>
            <a:r>
              <a:rPr lang="en-US" dirty="0" smtClean="0"/>
              <a:t> and Energy needed  is derived from ATP hydrolysis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Step 2: </a:t>
            </a:r>
            <a:r>
              <a:rPr lang="en-US" dirty="0" smtClean="0"/>
              <a:t>Formation of Fructose-6-phosphate: by Enzyme </a:t>
            </a:r>
            <a:r>
              <a:rPr lang="en-US" b="1" dirty="0" smtClean="0"/>
              <a:t>Phosphoglucoisomerase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Step 3: </a:t>
            </a:r>
            <a:r>
              <a:rPr lang="en-US" dirty="0" smtClean="0"/>
              <a:t>Formation of Fructose 1,6-bisphosphate: by Enzyme </a:t>
            </a:r>
            <a:r>
              <a:rPr lang="en-US" b="1" dirty="0" smtClean="0"/>
              <a:t>Phosphofructokinase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Step 4</a:t>
            </a:r>
            <a:r>
              <a:rPr lang="en-US" dirty="0" smtClean="0"/>
              <a:t>: Formation of Triose Phosphates: C6 species is split into two C3 species by  Enzyme </a:t>
            </a:r>
            <a:r>
              <a:rPr lang="en-US" b="1" dirty="0" smtClean="0"/>
              <a:t>Aldolase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Step 5: </a:t>
            </a:r>
            <a:r>
              <a:rPr lang="en-US" dirty="0" smtClean="0"/>
              <a:t>Isomerization of Triose Phosphates DHAP is isomerized to glyceraldehyde 3-phosphate by Enzyme </a:t>
            </a:r>
            <a:r>
              <a:rPr lang="en-US" b="1" dirty="0" smtClean="0"/>
              <a:t>Triosephosphate isomerase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Step 6: </a:t>
            </a:r>
            <a:r>
              <a:rPr lang="en-US" dirty="0" smtClean="0"/>
              <a:t>Formation of 1,3-bisphosphoglycerate : Glyceraldehyde 3-phosphate is oxidized  and phosphorylated by Enzyme</a:t>
            </a:r>
            <a:r>
              <a:rPr lang="en-US" b="1" dirty="0" smtClean="0"/>
              <a:t> Glyceraldehyde-3-phosphate dehydrogenase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000" b="1" dirty="0" smtClean="0"/>
              <a:t>Step 7: </a:t>
            </a:r>
            <a:r>
              <a:rPr lang="en-US" sz="2000" dirty="0" smtClean="0"/>
              <a:t>Formation of 3-bisphosphoglycerate by Enzyme: </a:t>
            </a:r>
            <a:r>
              <a:rPr lang="en-US" sz="2000" b="1" dirty="0" smtClean="0"/>
              <a:t>Phosphoglycerokinase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Step 8: </a:t>
            </a:r>
            <a:r>
              <a:rPr lang="en-US" sz="2000" dirty="0" smtClean="0"/>
              <a:t>Formation of 2-phosphoglycerate i.e. Isomerization of 3-phosphoglycerate to 2-phosphoglycerate  by Enzyme </a:t>
            </a:r>
            <a:r>
              <a:rPr lang="en-US" sz="2000" b="1" dirty="0" smtClean="0"/>
              <a:t>Phosphoglyceromutase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Step 9: </a:t>
            </a:r>
            <a:r>
              <a:rPr lang="en-US" sz="2000" dirty="0" smtClean="0"/>
              <a:t>Formation of Phosphoenolpyruvate by Enzyme: </a:t>
            </a:r>
            <a:r>
              <a:rPr lang="en-US" sz="2000" b="1" dirty="0" smtClean="0"/>
              <a:t>Enolase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Step 10</a:t>
            </a:r>
            <a:r>
              <a:rPr lang="en-US" sz="2000" dirty="0" smtClean="0"/>
              <a:t>: Formation of Pyruvate : by Enzyme </a:t>
            </a:r>
            <a:r>
              <a:rPr lang="en-US" sz="2000" b="1" dirty="0" smtClean="0"/>
              <a:t>Pyruvate kinase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Gluconeogenesis: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synthesis</a:t>
            </a:r>
            <a:r>
              <a:rPr lang="en-US" sz="2800" dirty="0" smtClean="0"/>
              <a:t> of </a:t>
            </a:r>
            <a:r>
              <a:rPr lang="en-US" sz="2800" b="1" dirty="0" smtClean="0"/>
              <a:t>glucose</a:t>
            </a:r>
            <a:r>
              <a:rPr lang="en-US" sz="2800" dirty="0" smtClean="0"/>
              <a:t> from </a:t>
            </a:r>
            <a:r>
              <a:rPr lang="en-US" sz="2800" b="1" dirty="0" smtClean="0"/>
              <a:t>non-carbohydrate substrates </a:t>
            </a:r>
            <a:r>
              <a:rPr lang="en-US" sz="2800" dirty="0" smtClean="0"/>
              <a:t>is known as gluconeogenesis</a:t>
            </a:r>
          </a:p>
          <a:p>
            <a:r>
              <a:rPr lang="en-US" sz="2800" dirty="0" smtClean="0"/>
              <a:t>Major substrate/precursors : lactate, pyruvate, glycogenic amino acids, propionate &amp; glycerol.</a:t>
            </a:r>
          </a:p>
          <a:p>
            <a:r>
              <a:rPr lang="en-US" sz="2800" dirty="0" smtClean="0"/>
              <a:t>Takes place in liver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02\Desktop\Biochem PPT\Overview-of-gluconeogenesi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6339" y="1242718"/>
            <a:ext cx="3191321" cy="4220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697</TotalTime>
  <Words>494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Chapter 7: Carbohydrate Metabolism</vt:lpstr>
      <vt:lpstr>Slide 2</vt:lpstr>
      <vt:lpstr>        Glycolysis  or Embden-Meyerhof pathway or E.M.Pathway</vt:lpstr>
      <vt:lpstr>Slide 4</vt:lpstr>
      <vt:lpstr>Slide 5</vt:lpstr>
      <vt:lpstr>Slide 6</vt:lpstr>
      <vt:lpstr>Slide 7</vt:lpstr>
      <vt:lpstr>Slide 8</vt:lpstr>
      <vt:lpstr>Slide 9</vt:lpstr>
      <vt:lpstr>Slide 10</vt:lpstr>
      <vt:lpstr>TCA or Kreb’s Cycle or Citric Acid Cycle</vt:lpstr>
      <vt:lpstr>Slide 12</vt:lpstr>
      <vt:lpstr>Slide 13</vt:lpstr>
      <vt:lpstr>Slide 14</vt:lpstr>
      <vt:lpstr>Slide 15</vt:lpstr>
      <vt:lpstr>Glycogenesis</vt:lpstr>
      <vt:lpstr>Glycogenolysis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Proteins</dc:title>
  <dc:creator>dell02</dc:creator>
  <cp:lastModifiedBy>dell02</cp:lastModifiedBy>
  <cp:revision>133</cp:revision>
  <dcterms:created xsi:type="dcterms:W3CDTF">2018-01-12T07:12:25Z</dcterms:created>
  <dcterms:modified xsi:type="dcterms:W3CDTF">2018-03-16T07:40:49Z</dcterms:modified>
</cp:coreProperties>
</file>