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0" r:id="rId6"/>
    <p:sldId id="261"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FB5527-5F07-470E-BBA7-AC96D0050254}" type="datetimeFigureOut">
              <a:rPr lang="en-US" smtClean="0"/>
              <a:pPr/>
              <a:t>1/18/2018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B9B2858-C627-4F00-9F81-702CFE87D8A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B5527-5F07-470E-BBA7-AC96D0050254}"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2858-C627-4F00-9F81-702CFE87D8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B5527-5F07-470E-BBA7-AC96D0050254}"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2858-C627-4F00-9F81-702CFE87D8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6FB5527-5F07-470E-BBA7-AC96D0050254}"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B2858-C627-4F00-9F81-702CFE87D8A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FB5527-5F07-470E-BBA7-AC96D0050254}" type="datetimeFigureOut">
              <a:rPr lang="en-US" smtClean="0"/>
              <a:pPr/>
              <a:t>1/18/2018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B9B2858-C627-4F00-9F81-702CFE87D8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FB5527-5F07-470E-BBA7-AC96D0050254}"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B2858-C627-4F00-9F81-702CFE87D8A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6FB5527-5F07-470E-BBA7-AC96D0050254}"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9B2858-C627-4F00-9F81-702CFE87D8A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FB5527-5F07-470E-BBA7-AC96D0050254}"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9B2858-C627-4F00-9F81-702CFE87D8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B5527-5F07-470E-BBA7-AC96D0050254}"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9B2858-C627-4F00-9F81-702CFE87D8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B5527-5F07-470E-BBA7-AC96D0050254}"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B2858-C627-4F00-9F81-702CFE87D8A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B5527-5F07-470E-BBA7-AC96D0050254}" type="datetimeFigureOut">
              <a:rPr lang="en-US" smtClean="0"/>
              <a:pPr/>
              <a:t>1/18/2018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B9B2858-C627-4F00-9F81-702CFE87D8A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6FB5527-5F07-470E-BBA7-AC96D0050254}" type="datetimeFigureOut">
              <a:rPr lang="en-US" smtClean="0"/>
              <a:pPr/>
              <a:t>1/18/2018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9B2858-C627-4F00-9F81-702CFE87D8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733800"/>
            <a:ext cx="6400800" cy="1600200"/>
          </a:xfrm>
        </p:spPr>
        <p:txBody>
          <a:bodyPr>
            <a:normAutofit fontScale="92500" lnSpcReduction="20000"/>
          </a:bodyPr>
          <a:lstStyle/>
          <a:p>
            <a:r>
              <a:rPr lang="en-US" dirty="0" smtClean="0">
                <a:solidFill>
                  <a:schemeClr val="tx1"/>
                </a:solidFill>
              </a:rPr>
              <a:t>By</a:t>
            </a:r>
          </a:p>
          <a:p>
            <a:r>
              <a:rPr lang="en-US" dirty="0" smtClean="0">
                <a:solidFill>
                  <a:schemeClr val="tx1"/>
                </a:solidFill>
              </a:rPr>
              <a:t>Prof. Sanjay A. Nagdev</a:t>
            </a:r>
          </a:p>
          <a:p>
            <a:r>
              <a:rPr lang="en-US" dirty="0" smtClean="0">
                <a:solidFill>
                  <a:schemeClr val="tx1"/>
                </a:solidFill>
              </a:rPr>
              <a:t>Dept of Quality Assurance</a:t>
            </a:r>
          </a:p>
          <a:p>
            <a:r>
              <a:rPr lang="en-US" dirty="0" smtClean="0">
                <a:solidFill>
                  <a:schemeClr val="tx1"/>
                </a:solidFill>
              </a:rPr>
              <a:t>K.Y.D.S.C.T’s College of Pharmacy Sakegaon</a:t>
            </a:r>
            <a:endParaRPr lang="en-US" dirty="0">
              <a:solidFill>
                <a:schemeClr val="tx1"/>
              </a:solidFill>
            </a:endParaRPr>
          </a:p>
        </p:txBody>
      </p:sp>
      <p:sp>
        <p:nvSpPr>
          <p:cNvPr id="2" name="Title 1"/>
          <p:cNvSpPr>
            <a:spLocks noGrp="1"/>
          </p:cNvSpPr>
          <p:nvPr>
            <p:ph type="ctrTitle"/>
          </p:nvPr>
        </p:nvSpPr>
        <p:spPr/>
        <p:txBody>
          <a:bodyPr/>
          <a:lstStyle/>
          <a:p>
            <a:r>
              <a:rPr smtClean="0">
                <a:solidFill>
                  <a:schemeClr val="tx1"/>
                </a:solidFill>
                <a:latin typeface="Times New Roman" pitchFamily="18" charset="0"/>
                <a:cs typeface="Times New Roman" pitchFamily="18" charset="0"/>
              </a:rPr>
              <a:t>Chapter 4: Proteins</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srcRect/>
          <a:stretch>
            <a:fillRect/>
          </a:stretch>
        </p:blipFill>
        <p:spPr bwMode="auto">
          <a:xfrm>
            <a:off x="228600" y="990600"/>
            <a:ext cx="86868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Introduction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77500" lnSpcReduction="20000"/>
          </a:bodyPr>
          <a:lstStyle/>
          <a:p>
            <a:r>
              <a:rPr lang="en-US" b="1" dirty="0" smtClean="0">
                <a:solidFill>
                  <a:srgbClr val="FF0000"/>
                </a:solidFill>
              </a:rPr>
              <a:t>DEFINITION: </a:t>
            </a:r>
          </a:p>
          <a:p>
            <a:pPr>
              <a:buNone/>
            </a:pPr>
            <a:r>
              <a:rPr lang="en-US" b="1" dirty="0" smtClean="0"/>
              <a:t>     Class of nitrogenous organic compounds which have large molecules composed of one or more long chains of amino acids and are an essential part of all living organisms, especially as structural components of body tissues, enzymes and antibodies.</a:t>
            </a:r>
          </a:p>
          <a:p>
            <a:pPr>
              <a:buNone/>
            </a:pPr>
            <a:endParaRPr lang="en-US" b="1" dirty="0" smtClean="0"/>
          </a:p>
          <a:p>
            <a:r>
              <a:rPr lang="en-US" dirty="0" smtClean="0"/>
              <a:t>Protein is derived from Greek word </a:t>
            </a:r>
            <a:r>
              <a:rPr lang="en-US" b="1" i="1" dirty="0" smtClean="0"/>
              <a:t>Proteios</a:t>
            </a:r>
            <a:r>
              <a:rPr lang="en-US" dirty="0" smtClean="0"/>
              <a:t>  </a:t>
            </a:r>
            <a:r>
              <a:rPr lang="en-US" b="1" dirty="0" smtClean="0"/>
              <a:t>means Holding the first Place</a:t>
            </a:r>
            <a:endParaRPr lang="en-US" dirty="0" smtClean="0"/>
          </a:p>
          <a:p>
            <a:r>
              <a:rPr lang="en-US" dirty="0" smtClean="0"/>
              <a:t>Most abundant organic molecules of the living system</a:t>
            </a:r>
          </a:p>
          <a:p>
            <a:r>
              <a:rPr lang="en-US" dirty="0" smtClean="0"/>
              <a:t>Its fundamental basis of structures and function of life.</a:t>
            </a:r>
          </a:p>
          <a:p>
            <a:r>
              <a:rPr lang="en-US" dirty="0" smtClean="0"/>
              <a:t>50 % of dry weight of every cell</a:t>
            </a:r>
          </a:p>
          <a:p>
            <a:r>
              <a:rPr lang="en-US" dirty="0" smtClean="0"/>
              <a:t>Proteins are polymer of L </a:t>
            </a:r>
            <a:r>
              <a:rPr lang="el-GR" dirty="0" smtClean="0"/>
              <a:t>α-</a:t>
            </a:r>
            <a:r>
              <a:rPr lang="en-US" b="1" dirty="0" smtClean="0"/>
              <a:t>amino acids.</a:t>
            </a:r>
          </a:p>
          <a:p>
            <a:r>
              <a:rPr lang="en-US" dirty="0" smtClean="0"/>
              <a:t>300 different amino acids occur in nature –only 20 as standard amino acids.</a:t>
            </a:r>
          </a:p>
          <a:p>
            <a:r>
              <a:rPr lang="en-US" b="1" dirty="0" smtClean="0"/>
              <a:t>21</a:t>
            </a:r>
            <a:r>
              <a:rPr lang="en-US" b="1" baseline="30000" dirty="0" smtClean="0"/>
              <a:t>st</a:t>
            </a:r>
            <a:r>
              <a:rPr lang="en-US" b="1" dirty="0" smtClean="0"/>
              <a:t> amino acid added is </a:t>
            </a:r>
            <a:r>
              <a:rPr lang="en-US" b="1" dirty="0" err="1" smtClean="0"/>
              <a:t>Selenocysteine</a:t>
            </a:r>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FF0000"/>
                </a:solidFill>
                <a:latin typeface="Times New Roman" pitchFamily="18" charset="0"/>
                <a:cs typeface="Times New Roman" pitchFamily="18" charset="0"/>
              </a:rPr>
              <a:t>Elemental composition of proteins:</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t>Carbon:      50-55%</a:t>
            </a:r>
          </a:p>
          <a:p>
            <a:r>
              <a:rPr lang="en-US" dirty="0" smtClean="0"/>
              <a:t>Hydrogen:  6.0-7.3%</a:t>
            </a:r>
          </a:p>
          <a:p>
            <a:r>
              <a:rPr lang="en-US" dirty="0" smtClean="0"/>
              <a:t>Oxygen :    19-24%</a:t>
            </a:r>
          </a:p>
          <a:p>
            <a:r>
              <a:rPr lang="en-US" dirty="0" smtClean="0"/>
              <a:t>Nitrogen:    13-19%</a:t>
            </a:r>
          </a:p>
          <a:p>
            <a:r>
              <a:rPr lang="en-US" dirty="0" smtClean="0"/>
              <a:t>Sulfur:         0-14%</a:t>
            </a:r>
          </a:p>
          <a:p>
            <a:r>
              <a:rPr lang="en-US" dirty="0" smtClean="0"/>
              <a:t>Beside these elements proteins also contain  </a:t>
            </a:r>
            <a:r>
              <a:rPr lang="en-US" b="1" dirty="0" smtClean="0"/>
              <a:t>phosphorus, iron, copper, manganese, zinc etc </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772400" cy="1143000"/>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sz="4400" b="1" dirty="0" smtClean="0">
                <a:solidFill>
                  <a:srgbClr val="FF0000"/>
                </a:solidFill>
                <a:latin typeface="Times New Roman" pitchFamily="18" charset="0"/>
                <a:cs typeface="Times New Roman" pitchFamily="18" charset="0"/>
              </a:rPr>
              <a:t>Biomedical importance of proteins:</a:t>
            </a:r>
            <a:r>
              <a:rPr lang="en-US" b="1" dirty="0" smtClean="0"/>
              <a:t/>
            </a:r>
            <a:br>
              <a:rPr lang="en-US" b="1" dirty="0" smtClean="0"/>
            </a:br>
            <a:endParaRPr lang="en-US" dirty="0"/>
          </a:p>
        </p:txBody>
      </p:sp>
      <p:sp>
        <p:nvSpPr>
          <p:cNvPr id="3" name="Content Placeholder 2"/>
          <p:cNvSpPr>
            <a:spLocks noGrp="1"/>
          </p:cNvSpPr>
          <p:nvPr>
            <p:ph sz="quarter" idx="1"/>
          </p:nvPr>
        </p:nvSpPr>
        <p:spPr>
          <a:xfrm>
            <a:off x="914400" y="1752600"/>
            <a:ext cx="7772400" cy="4572000"/>
          </a:xfrm>
        </p:spPr>
        <p:txBody>
          <a:bodyPr>
            <a:normAutofit fontScale="92500" lnSpcReduction="20000"/>
          </a:bodyPr>
          <a:lstStyle/>
          <a:p>
            <a:r>
              <a:rPr lang="en-US" dirty="0" smtClean="0"/>
              <a:t>Proteins are the main structural components of the </a:t>
            </a:r>
            <a:r>
              <a:rPr lang="en-US" b="1" dirty="0" smtClean="0"/>
              <a:t>cytoskeleton</a:t>
            </a:r>
            <a:r>
              <a:rPr lang="en-US" dirty="0" smtClean="0"/>
              <a:t>. </a:t>
            </a:r>
          </a:p>
          <a:p>
            <a:r>
              <a:rPr lang="en-US" b="1" dirty="0" smtClean="0"/>
              <a:t>Bio-chemical</a:t>
            </a:r>
            <a:r>
              <a:rPr lang="en-US" dirty="0" smtClean="0"/>
              <a:t> </a:t>
            </a:r>
            <a:r>
              <a:rPr lang="en-US" b="1" dirty="0" smtClean="0"/>
              <a:t>catalysts</a:t>
            </a:r>
            <a:r>
              <a:rPr lang="en-US" dirty="0" smtClean="0"/>
              <a:t> known as </a:t>
            </a:r>
            <a:r>
              <a:rPr lang="en-US" b="1" dirty="0" smtClean="0"/>
              <a:t>enzymes</a:t>
            </a:r>
            <a:r>
              <a:rPr lang="en-US" dirty="0" smtClean="0"/>
              <a:t> are proteins.</a:t>
            </a:r>
          </a:p>
          <a:p>
            <a:r>
              <a:rPr lang="en-US" dirty="0" smtClean="0"/>
              <a:t>Proteins known as </a:t>
            </a:r>
            <a:r>
              <a:rPr lang="en-US" b="1" dirty="0" smtClean="0"/>
              <a:t>immunoglobulin's </a:t>
            </a:r>
            <a:r>
              <a:rPr lang="en-US" dirty="0" smtClean="0"/>
              <a:t>serve as the </a:t>
            </a:r>
            <a:r>
              <a:rPr lang="en-US" b="1" dirty="0" smtClean="0"/>
              <a:t>first line of defense against bacterial and viral infections.</a:t>
            </a:r>
          </a:p>
          <a:p>
            <a:r>
              <a:rPr lang="en-US" sz="2800" dirty="0" smtClean="0"/>
              <a:t>Several </a:t>
            </a:r>
            <a:r>
              <a:rPr lang="en-US" sz="2800" b="1" dirty="0" smtClean="0"/>
              <a:t>hormones</a:t>
            </a:r>
            <a:r>
              <a:rPr lang="en-US" sz="2800" dirty="0" smtClean="0"/>
              <a:t> are protein in nature.</a:t>
            </a:r>
          </a:p>
          <a:p>
            <a:r>
              <a:rPr lang="en-US" sz="2800" dirty="0" smtClean="0"/>
              <a:t>Structural proteins like </a:t>
            </a:r>
            <a:r>
              <a:rPr lang="en-US" sz="2800" b="1" dirty="0" smtClean="0"/>
              <a:t>actin and myosin </a:t>
            </a:r>
            <a:r>
              <a:rPr lang="en-US" sz="2800" dirty="0" smtClean="0"/>
              <a:t>are </a:t>
            </a:r>
            <a:r>
              <a:rPr lang="en-US" sz="2800" b="1" dirty="0" smtClean="0"/>
              <a:t>contractile proteins</a:t>
            </a:r>
            <a:r>
              <a:rPr lang="en-US" sz="2800" dirty="0" smtClean="0"/>
              <a:t> and help in the movement of muscle fibre.</a:t>
            </a:r>
          </a:p>
          <a:p>
            <a:r>
              <a:rPr lang="en-US" sz="2800" dirty="0" smtClean="0"/>
              <a:t>Some proteins present in cell membrane, cytoplasm and nucleus of the cell act as </a:t>
            </a:r>
            <a:r>
              <a:rPr lang="en-US" sz="2800" b="1" dirty="0" smtClean="0"/>
              <a:t>receptors.</a:t>
            </a:r>
          </a:p>
          <a:p>
            <a:r>
              <a:rPr lang="en-US" sz="2800" b="1" dirty="0" smtClean="0"/>
              <a:t>The transport proteins</a:t>
            </a:r>
            <a:r>
              <a:rPr lang="en-US" sz="2800" dirty="0" smtClean="0"/>
              <a:t> carry out the function of t</a:t>
            </a:r>
            <a:r>
              <a:rPr lang="en-US" sz="2800" b="1" dirty="0" smtClean="0"/>
              <a:t>ransporting specific substances either across the membrane </a:t>
            </a:r>
            <a:r>
              <a:rPr lang="en-US" sz="2800" dirty="0" smtClean="0"/>
              <a:t>or in the body fluids.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305800" cy="5867400"/>
          </a:xfrm>
        </p:spPr>
        <p:txBody>
          <a:bodyPr>
            <a:noAutofit/>
          </a:bodyPr>
          <a:lstStyle/>
          <a:p>
            <a:r>
              <a:rPr lang="en-US" sz="1800" b="1" dirty="0" smtClean="0">
                <a:solidFill>
                  <a:srgbClr val="FF0000"/>
                </a:solidFill>
              </a:rPr>
              <a:t>Classification: Proteins are classified on the basis of </a:t>
            </a:r>
          </a:p>
          <a:p>
            <a:r>
              <a:rPr lang="en-US" sz="1600" b="1" dirty="0" smtClean="0">
                <a:solidFill>
                  <a:srgbClr val="FF0000"/>
                </a:solidFill>
              </a:rPr>
              <a:t>Chemical nature and solubility</a:t>
            </a:r>
          </a:p>
          <a:p>
            <a:r>
              <a:rPr lang="en-US" sz="1600" b="1" dirty="0" smtClean="0"/>
              <a:t>Simple</a:t>
            </a:r>
          </a:p>
          <a:p>
            <a:r>
              <a:rPr lang="en-US" sz="1600" b="1" dirty="0" smtClean="0"/>
              <a:t>Conjugates</a:t>
            </a:r>
          </a:p>
          <a:p>
            <a:r>
              <a:rPr lang="en-US" sz="1600" b="1" dirty="0" smtClean="0"/>
              <a:t>Derived</a:t>
            </a:r>
          </a:p>
          <a:p>
            <a:r>
              <a:rPr lang="en-US" sz="1600" b="1" dirty="0" smtClean="0">
                <a:solidFill>
                  <a:srgbClr val="FF0000"/>
                </a:solidFill>
              </a:rPr>
              <a:t>Function</a:t>
            </a:r>
          </a:p>
          <a:p>
            <a:r>
              <a:rPr lang="en-US" sz="1600" b="1" dirty="0" smtClean="0"/>
              <a:t>Structural</a:t>
            </a:r>
          </a:p>
          <a:p>
            <a:r>
              <a:rPr lang="en-US" sz="1600" b="1" dirty="0" smtClean="0"/>
              <a:t>Enzyme or catalytic</a:t>
            </a:r>
          </a:p>
          <a:p>
            <a:r>
              <a:rPr lang="en-US" sz="1600" b="1" dirty="0" smtClean="0"/>
              <a:t>Transport</a:t>
            </a:r>
          </a:p>
          <a:p>
            <a:r>
              <a:rPr lang="en-US" sz="1600" b="1" dirty="0" smtClean="0"/>
              <a:t>Hormonal</a:t>
            </a:r>
          </a:p>
          <a:p>
            <a:r>
              <a:rPr lang="en-US" sz="1600" b="1" dirty="0" smtClean="0"/>
              <a:t>Contractile</a:t>
            </a:r>
          </a:p>
          <a:p>
            <a:r>
              <a:rPr lang="en-US" sz="1600" b="1" dirty="0" smtClean="0"/>
              <a:t>Storage</a:t>
            </a:r>
          </a:p>
          <a:p>
            <a:r>
              <a:rPr lang="en-US" sz="1600" b="1" dirty="0" smtClean="0"/>
              <a:t>Genetic</a:t>
            </a:r>
          </a:p>
          <a:p>
            <a:r>
              <a:rPr lang="en-US" sz="1600" b="1" dirty="0" smtClean="0"/>
              <a:t>Defense</a:t>
            </a:r>
          </a:p>
          <a:p>
            <a:r>
              <a:rPr lang="en-US" sz="1600" b="1" dirty="0" smtClean="0"/>
              <a:t>Receptor</a:t>
            </a:r>
          </a:p>
          <a:p>
            <a:r>
              <a:rPr lang="en-US" sz="1600" b="1" dirty="0" smtClean="0">
                <a:solidFill>
                  <a:srgbClr val="FF0000"/>
                </a:solidFill>
              </a:rPr>
              <a:t>Nutritional Importance</a:t>
            </a:r>
          </a:p>
          <a:p>
            <a:r>
              <a:rPr lang="en-US" sz="1600" b="1" dirty="0" smtClean="0"/>
              <a:t>Complete</a:t>
            </a:r>
          </a:p>
          <a:p>
            <a:r>
              <a:rPr lang="en-US" sz="1600" b="1" dirty="0" smtClean="0"/>
              <a:t>Partially incomplete</a:t>
            </a:r>
          </a:p>
          <a:p>
            <a:r>
              <a:rPr lang="en-US" sz="1600" b="1" dirty="0" smtClean="0"/>
              <a:t>Incomplete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mn-lt"/>
                <a:cs typeface="Times New Roman" pitchFamily="18" charset="0"/>
              </a:rPr>
              <a:t>Functions of proteins</a:t>
            </a:r>
            <a:endParaRPr lang="en-US" dirty="0">
              <a:solidFill>
                <a:srgbClr val="FF0000"/>
              </a:solidFill>
              <a:latin typeface="+mn-lt"/>
              <a:cs typeface="Times New Roman" pitchFamily="18" charset="0"/>
            </a:endParaRPr>
          </a:p>
        </p:txBody>
      </p:sp>
      <p:sp>
        <p:nvSpPr>
          <p:cNvPr id="3" name="Content Placeholder 2"/>
          <p:cNvSpPr>
            <a:spLocks noGrp="1"/>
          </p:cNvSpPr>
          <p:nvPr>
            <p:ph sz="quarter" idx="1"/>
          </p:nvPr>
        </p:nvSpPr>
        <p:spPr/>
        <p:txBody>
          <a:bodyPr>
            <a:normAutofit fontScale="85000" lnSpcReduction="20000"/>
          </a:bodyPr>
          <a:lstStyle/>
          <a:p>
            <a:r>
              <a:rPr lang="en-US" dirty="0" smtClean="0">
                <a:cs typeface="Times New Roman" pitchFamily="18" charset="0"/>
              </a:rPr>
              <a:t>Proteins perform a great variety of specialized and essential functions in living cells and these functions are broadly grouped as </a:t>
            </a:r>
            <a:r>
              <a:rPr lang="en-US" b="1" dirty="0" smtClean="0">
                <a:cs typeface="Times New Roman" pitchFamily="18" charset="0"/>
              </a:rPr>
              <a:t>Static (Structural) </a:t>
            </a:r>
            <a:r>
              <a:rPr lang="en-US" dirty="0" smtClean="0">
                <a:cs typeface="Times New Roman" pitchFamily="18" charset="0"/>
              </a:rPr>
              <a:t>and</a:t>
            </a:r>
            <a:r>
              <a:rPr lang="en-US" b="1" dirty="0" smtClean="0">
                <a:cs typeface="Times New Roman" pitchFamily="18" charset="0"/>
              </a:rPr>
              <a:t> Dynamic </a:t>
            </a:r>
            <a:r>
              <a:rPr lang="en-US" dirty="0" smtClean="0">
                <a:cs typeface="Times New Roman" pitchFamily="18" charset="0"/>
              </a:rPr>
              <a:t>functions</a:t>
            </a:r>
          </a:p>
          <a:p>
            <a:endParaRPr lang="en-US" dirty="0" smtClean="0">
              <a:cs typeface="Times New Roman" pitchFamily="18" charset="0"/>
            </a:endParaRPr>
          </a:p>
          <a:p>
            <a:r>
              <a:rPr lang="en-US" b="1" dirty="0" smtClean="0">
                <a:cs typeface="Times New Roman" pitchFamily="18" charset="0"/>
              </a:rPr>
              <a:t>1. Structural Functions: </a:t>
            </a:r>
            <a:r>
              <a:rPr lang="en-US" dirty="0" smtClean="0">
                <a:cs typeface="Times New Roman" pitchFamily="18" charset="0"/>
              </a:rPr>
              <a:t>Certain proteins provides Structure and strength to the body </a:t>
            </a:r>
          </a:p>
          <a:p>
            <a:pPr>
              <a:buNone/>
            </a:pPr>
            <a:r>
              <a:rPr lang="en-US" b="1" dirty="0" smtClean="0">
                <a:cs typeface="Times New Roman" pitchFamily="18" charset="0"/>
              </a:rPr>
              <a:t>e.g. Collagen, elastin  and  </a:t>
            </a:r>
            <a:r>
              <a:rPr lang="el-GR" b="1" dirty="0" smtClean="0">
                <a:cs typeface="Times New Roman" pitchFamily="18" charset="0"/>
              </a:rPr>
              <a:t>α</a:t>
            </a:r>
            <a:r>
              <a:rPr lang="en-US" b="1" dirty="0" smtClean="0">
                <a:cs typeface="Times New Roman" pitchFamily="18" charset="0"/>
              </a:rPr>
              <a:t>-keratin</a:t>
            </a:r>
          </a:p>
          <a:p>
            <a:pPr>
              <a:buNone/>
            </a:pPr>
            <a:endParaRPr lang="en-US" b="1" dirty="0" smtClean="0">
              <a:cs typeface="Times New Roman" pitchFamily="18" charset="0"/>
            </a:endParaRPr>
          </a:p>
          <a:p>
            <a:r>
              <a:rPr lang="en-US" b="1" dirty="0" smtClean="0">
                <a:cs typeface="Times New Roman" pitchFamily="18" charset="0"/>
              </a:rPr>
              <a:t>2. Dynamic functions: </a:t>
            </a:r>
            <a:r>
              <a:rPr lang="en-US" dirty="0" smtClean="0">
                <a:cs typeface="Times New Roman" pitchFamily="18" charset="0"/>
              </a:rPr>
              <a:t>it means acting as </a:t>
            </a:r>
          </a:p>
          <a:p>
            <a:r>
              <a:rPr lang="en-US" sz="1900" b="1" dirty="0" smtClean="0">
                <a:cs typeface="Times New Roman" pitchFamily="18" charset="0"/>
              </a:rPr>
              <a:t>enzymes</a:t>
            </a:r>
          </a:p>
          <a:p>
            <a:r>
              <a:rPr lang="en-US" sz="1900" b="1" dirty="0" smtClean="0">
                <a:cs typeface="Times New Roman" pitchFamily="18" charset="0"/>
              </a:rPr>
              <a:t>hormones</a:t>
            </a:r>
          </a:p>
          <a:p>
            <a:r>
              <a:rPr lang="en-US" sz="1900" b="1" dirty="0" smtClean="0">
                <a:cs typeface="Times New Roman" pitchFamily="18" charset="0"/>
              </a:rPr>
              <a:t>blood clotting factor</a:t>
            </a:r>
          </a:p>
          <a:p>
            <a:r>
              <a:rPr lang="en-US" sz="1900" b="1" dirty="0" smtClean="0">
                <a:cs typeface="Times New Roman" pitchFamily="18" charset="0"/>
              </a:rPr>
              <a:t>immunoglobulin's</a:t>
            </a:r>
          </a:p>
          <a:p>
            <a:r>
              <a:rPr lang="en-US" sz="1900" b="1" dirty="0" smtClean="0">
                <a:cs typeface="Times New Roman" pitchFamily="18" charset="0"/>
              </a:rPr>
              <a:t>membrane receptors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Peptides and Proteins</a:t>
            </a:r>
          </a:p>
        </p:txBody>
      </p:sp>
      <p:sp>
        <p:nvSpPr>
          <p:cNvPr id="3" name="Content Placeholder 2"/>
          <p:cNvSpPr>
            <a:spLocks noGrp="1"/>
          </p:cNvSpPr>
          <p:nvPr>
            <p:ph sz="quarter" idx="1"/>
          </p:nvPr>
        </p:nvSpPr>
        <p:spPr/>
        <p:txBody>
          <a:bodyPr>
            <a:normAutofit fontScale="77500" lnSpcReduction="20000"/>
          </a:bodyPr>
          <a:lstStyle/>
          <a:p>
            <a:pPr>
              <a:buNone/>
            </a:pPr>
            <a:endParaRPr lang="en-US" dirty="0" smtClean="0"/>
          </a:p>
          <a:p>
            <a:r>
              <a:rPr lang="en-US" dirty="0" smtClean="0"/>
              <a:t> The chains </a:t>
            </a:r>
            <a:r>
              <a:rPr lang="en-US" b="1" dirty="0" smtClean="0"/>
              <a:t>containing less than 50 amino acids are called “peptides”</a:t>
            </a:r>
          </a:p>
          <a:p>
            <a:endParaRPr lang="en-US" b="1" dirty="0" smtClean="0"/>
          </a:p>
          <a:p>
            <a:r>
              <a:rPr lang="en-US" dirty="0" smtClean="0"/>
              <a:t>while those containing greater than </a:t>
            </a:r>
            <a:r>
              <a:rPr lang="en-US" b="1" dirty="0" smtClean="0"/>
              <a:t>50 amino acids are called “proteins</a:t>
            </a:r>
            <a:r>
              <a:rPr lang="en-US" dirty="0" smtClean="0"/>
              <a:t>”.</a:t>
            </a:r>
          </a:p>
          <a:p>
            <a:pPr>
              <a:buNone/>
            </a:pPr>
            <a:endParaRPr lang="en-US" dirty="0" smtClean="0"/>
          </a:p>
          <a:p>
            <a:r>
              <a:rPr lang="en-US" dirty="0" smtClean="0">
                <a:solidFill>
                  <a:srgbClr val="FF0000"/>
                </a:solidFill>
              </a:rPr>
              <a:t>Peptides containing more than 10 amino acids are referred as polypeptide</a:t>
            </a:r>
            <a:endParaRPr lang="en-US" b="1" dirty="0" smtClean="0">
              <a:solidFill>
                <a:srgbClr val="FF0000"/>
              </a:solidFill>
            </a:endParaRPr>
          </a:p>
          <a:p>
            <a:pPr>
              <a:buNone/>
            </a:pPr>
            <a:endParaRPr lang="en-US" dirty="0" smtClean="0"/>
          </a:p>
          <a:p>
            <a:pPr>
              <a:buNone/>
            </a:pPr>
            <a:endParaRPr lang="en-US" dirty="0" smtClean="0"/>
          </a:p>
          <a:p>
            <a:r>
              <a:rPr lang="en-US" b="1" dirty="0" smtClean="0">
                <a:solidFill>
                  <a:srgbClr val="FF0000"/>
                </a:solidFill>
              </a:rPr>
              <a:t>Peptide bond formation:</a:t>
            </a:r>
          </a:p>
          <a:p>
            <a:r>
              <a:rPr lang="en-US" b="1" dirty="0" smtClean="0">
                <a:solidFill>
                  <a:srgbClr val="FF0000"/>
                </a:solidFill>
              </a:rPr>
              <a:t>α-carboxyl</a:t>
            </a:r>
            <a:r>
              <a:rPr lang="en-US" b="1" dirty="0" smtClean="0"/>
              <a:t> group of one amino acid forms a covalent peptide bond with </a:t>
            </a:r>
            <a:r>
              <a:rPr lang="en-US" b="1" dirty="0" smtClean="0">
                <a:solidFill>
                  <a:srgbClr val="FF0000"/>
                </a:solidFill>
              </a:rPr>
              <a:t>α-amino</a:t>
            </a:r>
            <a:r>
              <a:rPr lang="en-US" b="1" dirty="0" smtClean="0"/>
              <a:t> group of another amino acid by removal of a molecule of water.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a:stretch>
            <a:fillRect/>
          </a:stretch>
        </p:blipFill>
        <p:spPr bwMode="auto">
          <a:xfrm>
            <a:off x="1369980" y="457200"/>
            <a:ext cx="648024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249362"/>
          </a:xfrm>
        </p:spPr>
        <p:txBody>
          <a:bodyPr>
            <a:normAutofit fontScale="90000"/>
          </a:bodyPr>
          <a:lstStyle/>
          <a:p>
            <a:r>
              <a:rPr lang="en-US" b="1" dirty="0" smtClean="0">
                <a:solidFill>
                  <a:srgbClr val="FF0000"/>
                </a:solidFill>
                <a:latin typeface="Times New Roman" pitchFamily="18" charset="0"/>
                <a:cs typeface="Times New Roman" pitchFamily="18" charset="0"/>
              </a:rPr>
              <a:t>Structure of proteins</a:t>
            </a:r>
            <a:r>
              <a:rPr lang="en-US" b="1" dirty="0" smtClean="0"/>
              <a:t/>
            </a:r>
            <a:br>
              <a:rPr lang="en-US" b="1" dirty="0" smtClean="0"/>
            </a:br>
            <a:endParaRPr lang="en-US" dirty="0"/>
          </a:p>
        </p:txBody>
      </p:sp>
      <p:sp>
        <p:nvSpPr>
          <p:cNvPr id="3" name="Content Placeholder 2"/>
          <p:cNvSpPr>
            <a:spLocks noGrp="1"/>
          </p:cNvSpPr>
          <p:nvPr>
            <p:ph sz="quarter" idx="1"/>
          </p:nvPr>
        </p:nvSpPr>
        <p:spPr>
          <a:xfrm>
            <a:off x="533400" y="1447800"/>
            <a:ext cx="8153400" cy="4572000"/>
          </a:xfrm>
        </p:spPr>
        <p:txBody>
          <a:bodyPr>
            <a:normAutofit fontScale="92500"/>
          </a:bodyPr>
          <a:lstStyle/>
          <a:p>
            <a:r>
              <a:rPr lang="en-US" dirty="0" smtClean="0"/>
              <a:t> </a:t>
            </a:r>
            <a:r>
              <a:rPr lang="en-US" b="1" dirty="0" smtClean="0">
                <a:solidFill>
                  <a:srgbClr val="FF0000"/>
                </a:solidFill>
              </a:rPr>
              <a:t>Proteins have different level of organization:</a:t>
            </a:r>
          </a:p>
          <a:p>
            <a:pPr>
              <a:buNone/>
            </a:pPr>
            <a:endParaRPr lang="en-US" b="1" dirty="0" smtClean="0"/>
          </a:p>
          <a:p>
            <a:r>
              <a:rPr lang="en-US" dirty="0" smtClean="0"/>
              <a:t> </a:t>
            </a:r>
            <a:r>
              <a:rPr lang="en-US" b="1" dirty="0" smtClean="0"/>
              <a:t>Primary structure: </a:t>
            </a:r>
            <a:r>
              <a:rPr lang="en-US" dirty="0" smtClean="0"/>
              <a:t>linking amino acid residues in a polypeptide chain</a:t>
            </a:r>
          </a:p>
          <a:p>
            <a:r>
              <a:rPr lang="en-US" b="1" dirty="0" smtClean="0"/>
              <a:t>Secondary structure: </a:t>
            </a:r>
            <a:r>
              <a:rPr lang="en-US" dirty="0" smtClean="0"/>
              <a:t>stable arrangements of amino acid residues giving rise to recurring structural patterns into geometrically ordered units; twisting resulting </a:t>
            </a:r>
            <a:r>
              <a:rPr lang="en-US" b="1" dirty="0" smtClean="0"/>
              <a:t>in α-helix or pleated</a:t>
            </a:r>
          </a:p>
          <a:p>
            <a:r>
              <a:rPr lang="en-US" b="1" dirty="0" smtClean="0"/>
              <a:t>Tertiary structure</a:t>
            </a:r>
            <a:r>
              <a:rPr lang="en-US" dirty="0" smtClean="0"/>
              <a:t>: the three-dimensional assembly of secondary structural units to form larger functional units</a:t>
            </a:r>
          </a:p>
          <a:p>
            <a:r>
              <a:rPr lang="en-US" b="1" dirty="0" smtClean="0"/>
              <a:t>Quaternary structure: </a:t>
            </a:r>
            <a:r>
              <a:rPr lang="en-US" dirty="0" smtClean="0"/>
              <a:t>It’s the arrangement in space of protein having two or more polypeptide subunits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136</TotalTime>
  <Words>527</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Chapter 4: Proteins</vt:lpstr>
      <vt:lpstr>Introduction</vt:lpstr>
      <vt:lpstr>Elemental composition of proteins:</vt:lpstr>
      <vt:lpstr>     Biomedical importance of proteins: </vt:lpstr>
      <vt:lpstr>Slide 5</vt:lpstr>
      <vt:lpstr>Functions of proteins</vt:lpstr>
      <vt:lpstr>Peptides and Proteins</vt:lpstr>
      <vt:lpstr>Slide 8</vt:lpstr>
      <vt:lpstr>Structure of proteins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Proteins</dc:title>
  <dc:creator>dell02</dc:creator>
  <cp:lastModifiedBy>dell02</cp:lastModifiedBy>
  <cp:revision>35</cp:revision>
  <dcterms:created xsi:type="dcterms:W3CDTF">2018-01-12T07:12:25Z</dcterms:created>
  <dcterms:modified xsi:type="dcterms:W3CDTF">2018-01-18T08:38:32Z</dcterms:modified>
</cp:coreProperties>
</file>